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2A3_DBFEB863.xml" ContentType="application/vnd.ms-powerpoint.comments+xml"/>
  <Override PartName="/ppt/notesSlides/notesSlide4.xml" ContentType="application/vnd.openxmlformats-officedocument.presentationml.notesSlide+xml"/>
  <Override PartName="/ppt/comments/modernComment_2A4_F4E2E9B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2A6_B665B4BE.xml" ContentType="application/vnd.ms-powerpoint.comments+xml"/>
  <Override PartName="/ppt/notesSlides/notesSlide8.xml" ContentType="application/vnd.openxmlformats-officedocument.presentationml.notesSlide+xml"/>
  <Override PartName="/ppt/comments/modernComment_2A7_C7D4F85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sldIdLst>
    <p:sldId id="672" r:id="rId5"/>
    <p:sldId id="674" r:id="rId6"/>
    <p:sldId id="675" r:id="rId7"/>
    <p:sldId id="676" r:id="rId8"/>
    <p:sldId id="677" r:id="rId9"/>
    <p:sldId id="683" r:id="rId10"/>
    <p:sldId id="678" r:id="rId11"/>
    <p:sldId id="679" r:id="rId12"/>
    <p:sldId id="680" r:id="rId13"/>
    <p:sldId id="681" r:id="rId14"/>
    <p:sldId id="682" r:id="rId15"/>
    <p:sldId id="684" r:id="rId16"/>
    <p:sldId id="685" r:id="rId17"/>
    <p:sldId id="686" r:id="rId18"/>
    <p:sldId id="688" r:id="rId19"/>
    <p:sldId id="689" r:id="rId20"/>
    <p:sldId id="690" r:id="rId21"/>
    <p:sldId id="691" r:id="rId22"/>
    <p:sldId id="692" r:id="rId23"/>
    <p:sldId id="693" r:id="rId24"/>
    <p:sldId id="694" r:id="rId25"/>
    <p:sldId id="696" r:id="rId26"/>
    <p:sldId id="695" r:id="rId27"/>
    <p:sldId id="6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35" userDrawn="1">
          <p15:clr>
            <a:srgbClr val="A4A3A4"/>
          </p15:clr>
        </p15:guide>
        <p15:guide id="2" pos="4272" userDrawn="1">
          <p15:clr>
            <a:srgbClr val="A4A3A4"/>
          </p15:clr>
        </p15:guide>
        <p15:guide id="3" orient="horz" pos="14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C8AC3-5730-20BB-90B8-334DE3A6F2B6}" name="Alpin, Rostislav" initials="AR" userId="S::rostislav.alpin@paramount.com::2317ad86-fb2e-4cdc-b652-c98236e2e886" providerId="AD"/>
  <p188:author id="{1FC1B3CF-3A01-858E-B307-073E851FE36D}" name="Alex, Robin" initials="AR" userId="S::robin.alex@paramount.com::17ec780f-40b5-4e3e-9c65-6d88912df8c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7FF0B"/>
    <a:srgbClr val="DADAE2"/>
    <a:srgbClr val="FDD419"/>
    <a:srgbClr val="FD0F8B"/>
    <a:srgbClr val="09CAE4"/>
    <a:srgbClr val="00093C"/>
    <a:srgbClr val="0063FF"/>
    <a:srgbClr val="D9D9E1"/>
    <a:srgbClr val="A52187"/>
    <a:srgbClr val="00A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803EE-C9F2-7D45-A494-71496757E716}" v="16" dt="2025-04-25T02:02:28.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643"/>
  </p:normalViewPr>
  <p:slideViewPr>
    <p:cSldViewPr snapToGrid="0">
      <p:cViewPr varScale="1">
        <p:scale>
          <a:sx n="139" d="100"/>
          <a:sy n="139" d="100"/>
        </p:scale>
        <p:origin x="640" y="176"/>
      </p:cViewPr>
      <p:guideLst>
        <p:guide orient="horz" pos="3735"/>
        <p:guide pos="4272"/>
        <p:guide orient="horz" pos="14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omments/modernComment_2A3_DBFEB863.xml><?xml version="1.0" encoding="utf-8"?>
<p188:cmLst xmlns:a="http://schemas.openxmlformats.org/drawingml/2006/main" xmlns:r="http://schemas.openxmlformats.org/officeDocument/2006/relationships" xmlns:p188="http://schemas.microsoft.com/office/powerpoint/2018/8/main">
  <p188:cm id="{89E63506-A26C-1847-BA48-A563205AC5F2}" authorId="{FC9C8AC3-5730-20BB-90B8-334DE3A6F2B6}" created="2025-03-10T17:15:34.339">
    <pc:sldMkLst xmlns:pc="http://schemas.microsoft.com/office/powerpoint/2013/main/command">
      <pc:docMk/>
      <pc:sldMk cId="930320406" sldId="675"/>
    </pc:sldMkLst>
    <p188:replyLst>
      <p188:reply id="{04CFEF3B-96CF-447F-8FFD-110F0C40278C}" authorId="{1FC1B3CF-3A01-858E-B307-073E851FE36D}" created="2025-03-11T11:30:39.942">
        <p188:txBody>
          <a:bodyPr/>
          <a:lstStyle/>
          <a:p>
            <a:r>
              <a:rPr lang="en-US"/>
              <a:t>more like a story telling like how we started and evolved.</a:t>
            </a:r>
          </a:p>
        </p188:txBody>
      </p188:reply>
    </p188:replyLst>
    <p188:txBody>
      <a:bodyPr/>
      <a:lstStyle/>
      <a:p>
        <a:r>
          <a:rPr lang="en-US"/>
          <a:t>Should we have here Innovation Fest?</a:t>
        </a:r>
      </a:p>
    </p188:txBody>
  </p188:cm>
  <p188:cm id="{83833C88-B8C2-7F42-BD16-B4CF858A91B7}" authorId="{FC9C8AC3-5730-20BB-90B8-334DE3A6F2B6}" created="2025-03-10T17:16:55.283">
    <pc:sldMkLst xmlns:pc="http://schemas.microsoft.com/office/powerpoint/2013/main/command">
      <pc:docMk/>
      <pc:sldMk cId="930320406" sldId="675"/>
    </pc:sldMkLst>
    <p188:replyLst>
      <p188:reply id="{A283EC39-6720-4AF8-999A-5A84C12B3D1F}" authorId="{1FC1B3CF-3A01-858E-B307-073E851FE36D}" created="2025-03-11T11:30:40.834">
        <p188:txBody>
          <a:bodyPr/>
          <a:lstStyle/>
          <a:p>
            <a:r>
              <a:rPr lang="en-US"/>
              <a:t>This is how we started, next slide with take it to next stage.</a:t>
            </a:r>
          </a:p>
        </p188:txBody>
      </p188:reply>
    </p188:replyLst>
    <p188:txBody>
      <a:bodyPr/>
      <a:lstStyle/>
      <a:p>
        <a:r>
          <a:rPr lang="en-US"/>
          <a:t>We are talking here 100% about QA implementation since it was initial idea, maybe we can slightly update that by adding couple words that it can be used anywhere else just we demonstrate that on QA cases</a:t>
        </a:r>
      </a:p>
    </p188:txBody>
  </p188:cm>
  <p188:cm id="{8F931DFF-26EB-D442-AD8C-ECBDAAC858D2}" authorId="{FC9C8AC3-5730-20BB-90B8-334DE3A6F2B6}" created="2025-03-10T17:17:52.474">
    <pc:sldMkLst xmlns:pc="http://schemas.microsoft.com/office/powerpoint/2013/main/command">
      <pc:docMk/>
      <pc:sldMk cId="930320406" sldId="675"/>
    </pc:sldMkLst>
    <p188:replyLst>
      <p188:reply id="{279BE4DD-2C5C-4592-90E3-005A17D81223}" authorId="{1FC1B3CF-3A01-858E-B307-073E851FE36D}" created="2025-03-11T11:30:52.052">
        <p188:txBody>
          <a:bodyPr/>
          <a:lstStyle/>
          <a:p>
            <a:r>
              <a:rPr lang="en-US"/>
              <a:t>Sure.. we can update..</a:t>
            </a:r>
          </a:p>
        </p188:txBody>
      </p188:reply>
    </p188:replyLst>
    <p188:txBody>
      <a:bodyPr/>
      <a:lstStyle/>
      <a:p>
        <a:r>
          <a:rPr lang="en-US"/>
          <a:t>Finally, idea description should be shorter</a:t>
        </a:r>
      </a:p>
    </p188:txBody>
  </p188:cm>
</p188:cmLst>
</file>

<file path=ppt/comments/modernComment_2A4_F4E2E9BE.xml><?xml version="1.0" encoding="utf-8"?>
<p188:cmLst xmlns:a="http://schemas.openxmlformats.org/drawingml/2006/main" xmlns:r="http://schemas.openxmlformats.org/officeDocument/2006/relationships" xmlns:p188="http://schemas.microsoft.com/office/powerpoint/2018/8/main">
  <p188:cm id="{3A774FE4-8245-4E2E-B5AE-419ACABB5550}" authorId="{FC9C8AC3-5730-20BB-90B8-334DE3A6F2B6}" created="2025-03-10T17:18:55.026">
    <pc:sldMkLst xmlns:pc="http://schemas.microsoft.com/office/powerpoint/2013/main/command">
      <pc:docMk/>
      <pc:sldMk cId="4108511678" sldId="676"/>
    </pc:sldMkLst>
    <p188:replyLst>
      <p188:reply id="{8E63B93B-0607-4D25-B182-78882FCE362B}" authorId="{1FC1B3CF-3A01-858E-B307-073E851FE36D}" created="2025-03-11T11:31:33.399">
        <p188:txBody>
          <a:bodyPr/>
          <a:lstStyle/>
          <a:p>
            <a:r>
              <a:rPr lang="en-US"/>
              <a:t>yea.. this is to show evolution of the innovation fest idea into something bigger..</a:t>
            </a:r>
          </a:p>
        </p188:txBody>
      </p188:reply>
    </p188:replyLst>
    <p188:txBody>
      <a:bodyPr/>
      <a:lstStyle/>
      <a:p>
        <a:r>
          <a:rPr lang="en-US"/>
          <a:t>Again Innovation fest here</a:t>
        </a:r>
      </a:p>
    </p188:txBody>
  </p188:cm>
</p188:cmLst>
</file>

<file path=ppt/comments/modernComment_2A6_B665B4BE.xml><?xml version="1.0" encoding="utf-8"?>
<p188:cmLst xmlns:a="http://schemas.openxmlformats.org/drawingml/2006/main" xmlns:r="http://schemas.openxmlformats.org/officeDocument/2006/relationships" xmlns:p188="http://schemas.microsoft.com/office/powerpoint/2018/8/main">
  <p188:cm id="{D01606EC-9E30-4A04-9DB3-B83D1F1CF215}" authorId="{FC9C8AC3-5730-20BB-90B8-334DE3A6F2B6}" created="2025-03-10T18:15:46.503">
    <pc:sldMkLst xmlns:pc="http://schemas.microsoft.com/office/powerpoint/2013/main/command">
      <pc:docMk/>
      <pc:sldMk cId="3060118718" sldId="678"/>
    </pc:sldMkLst>
    <p188:replyLst>
      <p188:reply id="{B64CFAF6-289A-4F25-B489-39D9B0741D5C}" authorId="{1FC1B3CF-3A01-858E-B307-073E851FE36D}" created="2025-03-11T11:32:10.776">
        <p188:txBody>
          <a:bodyPr/>
          <a:lstStyle/>
          <a:p>
            <a:r>
              <a:rPr lang="en-US"/>
              <a:t>This is a summary slide, we are going in details in coming slides.</a:t>
            </a:r>
          </a:p>
        </p188:txBody>
      </p188:reply>
    </p188:replyLst>
    <p188:txBody>
      <a:bodyPr/>
      <a:lstStyle/>
      <a:p>
        <a:r>
          <a:rPr lang="en-US"/>
          <a:t>I guess we should provide more details at least for me, to help to describe it for audience
For Source Data Filtering, Vector Store and LLM (did we implemented auto upgrade for LLM?)</a:t>
        </a:r>
      </a:p>
    </p188:txBody>
  </p188:cm>
</p188:cmLst>
</file>

<file path=ppt/comments/modernComment_2A7_C7D4F85E.xml><?xml version="1.0" encoding="utf-8"?>
<p188:cmLst xmlns:a="http://schemas.openxmlformats.org/drawingml/2006/main" xmlns:r="http://schemas.openxmlformats.org/officeDocument/2006/relationships" xmlns:p188="http://schemas.microsoft.com/office/powerpoint/2018/8/main">
  <p188:cm id="{BDBA8A4A-EE23-9946-94C0-A525D4C26A6D}" authorId="{FC9C8AC3-5730-20BB-90B8-334DE3A6F2B6}" created="2025-03-10T18:17:49.895">
    <pc:sldMkLst xmlns:pc="http://schemas.microsoft.com/office/powerpoint/2013/main/command">
      <pc:docMk/>
      <pc:sldMk cId="2357587897" sldId="679"/>
    </pc:sldMkLst>
    <p188:replyLst>
      <p188:reply id="{AD28E630-9E7E-4DD7-AF6D-443E19F215FD}" authorId="{1FC1B3CF-3A01-858E-B307-073E851FE36D}" created="2025-03-11T11:33:35.937">
        <p188:txBody>
          <a:bodyPr/>
          <a:lstStyle/>
          <a:p>
            <a:r>
              <a:rPr lang="en-US"/>
              <a:t>it was a key change we did at the initial stage to improve accuracy, default value was not helping with accurate results. We had to override the default value to zero get appropriate result with RAG.</a:t>
            </a:r>
          </a:p>
        </p188:txBody>
      </p188:reply>
    </p188:replyLst>
    <p188:txBody>
      <a:bodyPr/>
      <a:lstStyle/>
      <a:p>
        <a:r>
          <a:rPr lang="en-US"/>
          <a:t>Does our users need to know bout temperature, we are providing a ready to go chat without any set up. I guess we can remove this one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8677999B-BBBB-0649-97F2-8F1106B70D1D}" type="datetimeFigureOut">
              <a:rPr lang="en-US" smtClean="0"/>
              <a:pPr/>
              <a:t>5/21/25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10F622F6-F1D2-8E46-89F9-A87E448C9CF4}" type="slidenum">
              <a:rPr lang="en-US" smtClean="0"/>
              <a:pPr/>
              <a:t>‹#›</a:t>
            </a:fld>
            <a:endParaRPr lang="en-US"/>
          </a:p>
        </p:txBody>
      </p:sp>
    </p:spTree>
    <p:extLst>
      <p:ext uri="{BB962C8B-B14F-4D97-AF65-F5344CB8AC3E}">
        <p14:creationId xmlns:p14="http://schemas.microsoft.com/office/powerpoint/2010/main" val="95121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hook story about how to make QA life easier</a:t>
            </a:r>
          </a:p>
        </p:txBody>
      </p:sp>
      <p:sp>
        <p:nvSpPr>
          <p:cNvPr id="4" name="Slide Number Placeholder 3"/>
          <p:cNvSpPr>
            <a:spLocks noGrp="1"/>
          </p:cNvSpPr>
          <p:nvPr>
            <p:ph type="sldNum" sz="quarter" idx="5"/>
          </p:nvPr>
        </p:nvSpPr>
        <p:spPr/>
        <p:txBody>
          <a:bodyPr/>
          <a:lstStyle/>
          <a:p>
            <a:fld id="{10F622F6-F1D2-8E46-89F9-A87E448C9CF4}" type="slidenum">
              <a:rPr lang="en-US" smtClean="0"/>
              <a:pPr/>
              <a:t>1</a:t>
            </a:fld>
            <a:endParaRPr lang="en-US"/>
          </a:p>
        </p:txBody>
      </p:sp>
    </p:spTree>
    <p:extLst>
      <p:ext uri="{BB962C8B-B14F-4D97-AF65-F5344CB8AC3E}">
        <p14:creationId xmlns:p14="http://schemas.microsoft.com/office/powerpoint/2010/main" val="2788887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We have also enhanced Data Extraction, filtering, cleansing, transformation and storage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Also we observed that, LLMs can understand items better when stored as objects, so we are storing data as JSON objects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Source data filtering – avoid outdated data</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Change custom fieldname to readable format</a:t>
            </a:r>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10</a:t>
            </a:fld>
            <a:endParaRPr lang="en-US"/>
          </a:p>
        </p:txBody>
      </p:sp>
    </p:spTree>
    <p:extLst>
      <p:ext uri="{BB962C8B-B14F-4D97-AF65-F5344CB8AC3E}">
        <p14:creationId xmlns:p14="http://schemas.microsoft.com/office/powerpoint/2010/main" val="651326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Vector Store enhancements were done in terms of chunking, keyword generation, vector search, custom embeddings etc.</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With respect to vector store, we found it more efficient when a chuck has meaningful and complete info; we found it more efficient when I test case, page or ticket is converted into a chunk.</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Also, we were facing issues with vector search results against the keywords in prompt, the LLM accuracy depends on the vector search result. We revised our vector embedding to eliminate detailed description and commends which could improved the quality of vector search.</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To compensate gap by removing description and comment, we included top 10 keywords too as part of embedding by processing description and comments.</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11</a:t>
            </a:fld>
            <a:endParaRPr lang="en-US"/>
          </a:p>
        </p:txBody>
      </p:sp>
    </p:spTree>
    <p:extLst>
      <p:ext uri="{BB962C8B-B14F-4D97-AF65-F5344CB8AC3E}">
        <p14:creationId xmlns:p14="http://schemas.microsoft.com/office/powerpoint/2010/main" val="955063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dirty="0"/>
              <a:t>The tool is currently used by NS Connect TV Teams; Cloud engineering team have agreed to help with could deployment during this quarter, which helps to expand further.</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dirty="0"/>
              <a:t>Also, we are continuously expanding our data with more projects, wiki spaces, and documentation repos.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dirty="0"/>
              <a:t>Also, we are enhancing based on feedback, one feedback we could develop is slack integration.</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dirty="0"/>
              <a:t>Another item is, we are exploring AI agents, especially prompts into action.</a:t>
            </a:r>
          </a:p>
          <a:p>
            <a:endParaRPr lang="en-US" dirty="0"/>
          </a:p>
        </p:txBody>
      </p:sp>
      <p:sp>
        <p:nvSpPr>
          <p:cNvPr id="4" name="Slide Number Placeholder 3"/>
          <p:cNvSpPr>
            <a:spLocks noGrp="1"/>
          </p:cNvSpPr>
          <p:nvPr>
            <p:ph type="sldNum" sz="quarter" idx="5"/>
          </p:nvPr>
        </p:nvSpPr>
        <p:spPr/>
        <p:txBody>
          <a:bodyPr/>
          <a:lstStyle/>
          <a:p>
            <a:fld id="{10F622F6-F1D2-8E46-89F9-A87E448C9CF4}" type="slidenum">
              <a:rPr lang="en-US" smtClean="0"/>
              <a:pPr/>
              <a:t>12</a:t>
            </a:fld>
            <a:endParaRPr lang="en-US"/>
          </a:p>
        </p:txBody>
      </p:sp>
    </p:spTree>
    <p:extLst>
      <p:ext uri="{BB962C8B-B14F-4D97-AF65-F5344CB8AC3E}">
        <p14:creationId xmlns:p14="http://schemas.microsoft.com/office/powerpoint/2010/main" val="160968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F622F6-F1D2-8E46-89F9-A87E448C9CF4}" type="slidenum">
              <a:rPr lang="en-US" smtClean="0"/>
              <a:pPr/>
              <a:t>13</a:t>
            </a:fld>
            <a:endParaRPr lang="en-US"/>
          </a:p>
        </p:txBody>
      </p:sp>
    </p:spTree>
    <p:extLst>
      <p:ext uri="{BB962C8B-B14F-4D97-AF65-F5344CB8AC3E}">
        <p14:creationId xmlns:p14="http://schemas.microsoft.com/office/powerpoint/2010/main" val="1161097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First one is direct inquiry</a:t>
            </a:r>
          </a:p>
          <a:p>
            <a:r>
              <a:rPr lang="en-US"/>
              <a:t>In this we are asking existing test cases for a feature, and it gave a straightforward answer</a:t>
            </a:r>
          </a:p>
        </p:txBody>
      </p:sp>
      <p:sp>
        <p:nvSpPr>
          <p:cNvPr id="4" name="Slide Number Placeholder 3"/>
          <p:cNvSpPr>
            <a:spLocks noGrp="1"/>
          </p:cNvSpPr>
          <p:nvPr>
            <p:ph type="sldNum" sz="quarter" idx="5"/>
          </p:nvPr>
        </p:nvSpPr>
        <p:spPr/>
        <p:txBody>
          <a:bodyPr/>
          <a:lstStyle/>
          <a:p>
            <a:fld id="{10F622F6-F1D2-8E46-89F9-A87E448C9CF4}" type="slidenum">
              <a:rPr lang="en-US" smtClean="0"/>
              <a:pPr/>
              <a:t>16</a:t>
            </a:fld>
            <a:endParaRPr lang="en-US"/>
          </a:p>
        </p:txBody>
      </p:sp>
    </p:spTree>
    <p:extLst>
      <p:ext uri="{BB962C8B-B14F-4D97-AF65-F5344CB8AC3E}">
        <p14:creationId xmlns:p14="http://schemas.microsoft.com/office/powerpoint/2010/main" val="63966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Next one is on processing data and providing a consolidated view</a:t>
            </a:r>
          </a:p>
          <a:p>
            <a:pPr marL="171450" indent="-171450">
              <a:buFont typeface="Arial" panose="020B0604020202020204" pitchFamily="34" charset="0"/>
              <a:buChar char="•"/>
            </a:pPr>
            <a:r>
              <a:rPr lang="en-US"/>
              <a:t>In this case we queried on partner integration project, for which data is scattered in various confluence pages.</a:t>
            </a:r>
          </a:p>
          <a:p>
            <a:pPr marL="171450" indent="-171450">
              <a:buFont typeface="Arial" panose="020B0604020202020204" pitchFamily="34" charset="0"/>
              <a:buChar char="•"/>
            </a:pPr>
            <a:r>
              <a:rPr lang="en-US"/>
              <a:t>EVA could review and provide a consolidated overview..</a:t>
            </a:r>
          </a:p>
        </p:txBody>
      </p:sp>
      <p:sp>
        <p:nvSpPr>
          <p:cNvPr id="4" name="Slide Number Placeholder 3"/>
          <p:cNvSpPr>
            <a:spLocks noGrp="1"/>
          </p:cNvSpPr>
          <p:nvPr>
            <p:ph type="sldNum" sz="quarter" idx="5"/>
          </p:nvPr>
        </p:nvSpPr>
        <p:spPr/>
        <p:txBody>
          <a:bodyPr/>
          <a:lstStyle/>
          <a:p>
            <a:fld id="{10F622F6-F1D2-8E46-89F9-A87E448C9CF4}" type="slidenum">
              <a:rPr lang="en-US" smtClean="0"/>
              <a:pPr/>
              <a:t>17</a:t>
            </a:fld>
            <a:endParaRPr lang="en-US"/>
          </a:p>
        </p:txBody>
      </p:sp>
    </p:spTree>
    <p:extLst>
      <p:ext uri="{BB962C8B-B14F-4D97-AF65-F5344CB8AC3E}">
        <p14:creationId xmlns:p14="http://schemas.microsoft.com/office/powerpoint/2010/main" val="514001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Next one is about reviewing and providing feedback</a:t>
            </a:r>
          </a:p>
          <a:p>
            <a:r>
              <a:rPr lang="en-US"/>
              <a:t>* In this case we have requested EVA to review Search test cases</a:t>
            </a:r>
          </a:p>
          <a:p>
            <a:r>
              <a:rPr lang="en-US"/>
              <a:t>* It looked at search test case and provided feedback</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18</a:t>
            </a:fld>
            <a:endParaRPr lang="en-US"/>
          </a:p>
        </p:txBody>
      </p:sp>
    </p:spTree>
    <p:extLst>
      <p:ext uri="{BB962C8B-B14F-4D97-AF65-F5344CB8AC3E}">
        <p14:creationId xmlns:p14="http://schemas.microsoft.com/office/powerpoint/2010/main" val="233285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Next one is Conversational queries.</a:t>
            </a:r>
          </a:p>
          <a:p>
            <a:pPr marL="171450" indent="-171450">
              <a:buFont typeface="Arial" panose="020B0604020202020204" pitchFamily="34" charset="0"/>
              <a:buChar char="•"/>
            </a:pPr>
            <a:r>
              <a:rPr lang="en-US"/>
              <a:t>EVA support long conversation with history awareness</a:t>
            </a:r>
          </a:p>
          <a:p>
            <a:pPr marL="171450" indent="-171450">
              <a:buFont typeface="Arial" panose="020B0604020202020204" pitchFamily="34" charset="0"/>
              <a:buChar char="•"/>
            </a:pPr>
            <a:r>
              <a:rPr lang="en-US"/>
              <a:t>In this case we are asking a follow up query to Test case review</a:t>
            </a:r>
          </a:p>
          <a:p>
            <a:pPr marL="171450" indent="-171450">
              <a:buFont typeface="Arial" panose="020B0604020202020204" pitchFamily="34" charset="0"/>
              <a:buChar char="•"/>
            </a:pPr>
            <a:r>
              <a:rPr lang="en-US"/>
              <a:t>We asked for new test cases, and it provided new test cases that can be added</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19</a:t>
            </a:fld>
            <a:endParaRPr lang="en-US"/>
          </a:p>
        </p:txBody>
      </p:sp>
    </p:spTree>
    <p:extLst>
      <p:ext uri="{BB962C8B-B14F-4D97-AF65-F5344CB8AC3E}">
        <p14:creationId xmlns:p14="http://schemas.microsoft.com/office/powerpoint/2010/main" val="2329338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Next one is creating new content</a:t>
            </a:r>
          </a:p>
          <a:p>
            <a:r>
              <a:rPr lang="en-US"/>
              <a:t>* In this case, we are giving a confluence document link, and asking to help with a PPT</a:t>
            </a:r>
          </a:p>
          <a:p>
            <a:pPr marL="171450" indent="-171450">
              <a:buFont typeface="Arial" panose="020B0604020202020204" pitchFamily="34" charset="0"/>
              <a:buChar char="•"/>
            </a:pPr>
            <a:r>
              <a:rPr lang="en-US"/>
              <a:t>Eva analyzed data the data from the page, and provided PPT slide suggestion.</a:t>
            </a:r>
          </a:p>
          <a:p>
            <a:pPr marL="171450" indent="-171450">
              <a:buFont typeface="Arial" panose="020B0604020202020204" pitchFamily="34" charset="0"/>
              <a:buChar char="•"/>
            </a:pPr>
            <a:r>
              <a:rPr lang="en-US"/>
              <a:t>One point to note is; If you look at the sample prompts used in the demo, you can find it very simple and straight forward, which was achieved by data enhancements.</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20</a:t>
            </a:fld>
            <a:endParaRPr lang="en-US"/>
          </a:p>
        </p:txBody>
      </p:sp>
    </p:spTree>
    <p:extLst>
      <p:ext uri="{BB962C8B-B14F-4D97-AF65-F5344CB8AC3E}">
        <p14:creationId xmlns:p14="http://schemas.microsoft.com/office/powerpoint/2010/main" val="556125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Next, we will see the limitations</a:t>
            </a:r>
          </a:p>
          <a:p>
            <a:pPr marL="171450" indent="-171450">
              <a:buFont typeface="Arial" panose="020B0604020202020204" pitchFamily="34" charset="0"/>
              <a:buChar char="•"/>
            </a:pPr>
            <a:r>
              <a:rPr lang="en-US"/>
              <a:t>One limitation is its sensitive to prompts</a:t>
            </a:r>
          </a:p>
          <a:p>
            <a:pPr marL="171450" indent="-171450">
              <a:buFont typeface="Arial" panose="020B0604020202020204" pitchFamily="34" charset="0"/>
              <a:buChar char="•"/>
            </a:pPr>
            <a:r>
              <a:rPr lang="en-US"/>
              <a:t>We have to use exact terminology used in JIRA or Confluence to get right results.</a:t>
            </a:r>
          </a:p>
          <a:p>
            <a:pPr marL="171450" indent="-171450">
              <a:buFont typeface="Arial" panose="020B0604020202020204" pitchFamily="34" charset="0"/>
              <a:buChar char="•"/>
            </a:pPr>
            <a:r>
              <a:rPr lang="en-US"/>
              <a:t>In this case Player Recommendation and Recommendation end slate, refers to same functionality; but we got result when we used the one that is documented.</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21</a:t>
            </a:fld>
            <a:endParaRPr lang="en-US"/>
          </a:p>
        </p:txBody>
      </p:sp>
    </p:spTree>
    <p:extLst>
      <p:ext uri="{BB962C8B-B14F-4D97-AF65-F5344CB8AC3E}">
        <p14:creationId xmlns:p14="http://schemas.microsoft.com/office/powerpoint/2010/main" val="2515634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82236-064F-92D6-B3C7-0387CE9B8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D761C-5274-D710-3C18-8799E69E5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44F43-3D77-03F4-CE2D-6F4C78DF0991}"/>
              </a:ext>
            </a:extLst>
          </p:cNvPr>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800" b="0" i="0">
                <a:solidFill>
                  <a:srgbClr val="242424"/>
                </a:solidFill>
                <a:effectLst/>
                <a:latin typeface="Segoe UI" panose="020B0502040204020203" pitchFamily="34" charset="0"/>
              </a:rPr>
              <a:t>A major issue with adopting Gen AI tools is... their limited awareness of proprietary data, only on 4% of public domain data is useful</a:t>
            </a:r>
            <a:endParaRPr lang="en-US" sz="1200">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cs typeface="Calibri"/>
              </a:rPr>
              <a:t>To overcome this, there are various solutions available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cs typeface="Calibri"/>
              </a:rPr>
              <a:t>Fine tuning is an option – but its bit expensive, and inefficient when data changes frequently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cs typeface="Calibri"/>
              </a:rPr>
              <a:t>Third and trending option is Retrieval Augmented Generation commonly known as RAG, our solution is built on RAG.</a:t>
            </a:r>
          </a:p>
          <a:p>
            <a:endParaRPr lang="en-US"/>
          </a:p>
        </p:txBody>
      </p:sp>
      <p:sp>
        <p:nvSpPr>
          <p:cNvPr id="4" name="Slide Number Placeholder 3">
            <a:extLst>
              <a:ext uri="{FF2B5EF4-FFF2-40B4-BE49-F238E27FC236}">
                <a16:creationId xmlns:a16="http://schemas.microsoft.com/office/drawing/2014/main" id="{F4BC30F7-84CF-134A-714B-749FBDCF00FF}"/>
              </a:ext>
            </a:extLst>
          </p:cNvPr>
          <p:cNvSpPr>
            <a:spLocks noGrp="1"/>
          </p:cNvSpPr>
          <p:nvPr>
            <p:ph type="sldNum" sz="quarter" idx="5"/>
          </p:nvPr>
        </p:nvSpPr>
        <p:spPr/>
        <p:txBody>
          <a:bodyPr/>
          <a:lstStyle/>
          <a:p>
            <a:fld id="{10F622F6-F1D2-8E46-89F9-A87E448C9CF4}" type="slidenum">
              <a:rPr lang="en-US" smtClean="0"/>
              <a:t>2</a:t>
            </a:fld>
            <a:endParaRPr lang="en-US"/>
          </a:p>
        </p:txBody>
      </p:sp>
    </p:spTree>
    <p:extLst>
      <p:ext uri="{BB962C8B-B14F-4D97-AF65-F5344CB8AC3E}">
        <p14:creationId xmlns:p14="http://schemas.microsoft.com/office/powerpoint/2010/main" val="199254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Another Challenge is, obsolete data in the knowledge repository</a:t>
            </a:r>
          </a:p>
          <a:p>
            <a:pPr marL="171450" indent="-171450">
              <a:buFont typeface="Arial" panose="020B0604020202020204" pitchFamily="34" charset="0"/>
              <a:buChar char="•"/>
            </a:pPr>
            <a:r>
              <a:rPr lang="en-US"/>
              <a:t>One way to overcome this, is to use keywords that points to latest documentation in vector search</a:t>
            </a:r>
          </a:p>
          <a:p>
            <a:pPr marL="171450" indent="-171450">
              <a:buFont typeface="Arial" panose="020B0604020202020204" pitchFamily="34" charset="0"/>
              <a:buChar char="•"/>
            </a:pPr>
            <a:r>
              <a:rPr lang="en-US"/>
              <a:t>Another way is, Archive the obsolete documentation and delete from knowledge base, when it is archived</a:t>
            </a:r>
          </a:p>
          <a:p>
            <a:pPr marL="171450" indent="-171450">
              <a:buFont typeface="Arial" panose="020B0604020202020204" pitchFamily="34" charset="0"/>
              <a:buChar char="•"/>
            </a:pPr>
            <a:r>
              <a:rPr lang="en-US"/>
              <a:t>Product team had helped us to cleanup our Confluence.</a:t>
            </a:r>
          </a:p>
        </p:txBody>
      </p:sp>
      <p:sp>
        <p:nvSpPr>
          <p:cNvPr id="4" name="Slide Number Placeholder 3"/>
          <p:cNvSpPr>
            <a:spLocks noGrp="1"/>
          </p:cNvSpPr>
          <p:nvPr>
            <p:ph type="sldNum" sz="quarter" idx="5"/>
          </p:nvPr>
        </p:nvSpPr>
        <p:spPr/>
        <p:txBody>
          <a:bodyPr/>
          <a:lstStyle/>
          <a:p>
            <a:fld id="{10F622F6-F1D2-8E46-89F9-A87E448C9CF4}" type="slidenum">
              <a:rPr lang="en-US" smtClean="0"/>
              <a:pPr/>
              <a:t>22</a:t>
            </a:fld>
            <a:endParaRPr lang="en-US"/>
          </a:p>
        </p:txBody>
      </p:sp>
    </p:spTree>
    <p:extLst>
      <p:ext uri="{BB962C8B-B14F-4D97-AF65-F5344CB8AC3E}">
        <p14:creationId xmlns:p14="http://schemas.microsoft.com/office/powerpoint/2010/main" val="2661392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Next is context size limitation</a:t>
            </a:r>
          </a:p>
          <a:p>
            <a:pPr marL="171450" indent="-171450">
              <a:buFont typeface="Arial" panose="020B0604020202020204" pitchFamily="34" charset="0"/>
              <a:buChar char="•"/>
            </a:pPr>
            <a:r>
              <a:rPr lang="en-US"/>
              <a:t>We are pulling Top 20 matching document from knowledge base and passing to LLM</a:t>
            </a:r>
          </a:p>
          <a:p>
            <a:pPr marL="171450" indent="-171450">
              <a:buFont typeface="Arial" panose="020B0604020202020204" pitchFamily="34" charset="0"/>
              <a:buChar char="•"/>
            </a:pPr>
            <a:r>
              <a:rPr lang="en-US"/>
              <a:t>Some queries require more than 20 documents to answer</a:t>
            </a:r>
          </a:p>
          <a:p>
            <a:pPr marL="171450" indent="-171450">
              <a:buFont typeface="Arial" panose="020B0604020202020204" pitchFamily="34" charset="0"/>
              <a:buChar char="•"/>
            </a:pPr>
            <a:r>
              <a:rPr lang="en-US"/>
              <a:t>Workaround is to ask targeted questions for limited documents, and it can be consolidated manually or even ask EVA to consolidate Chat history</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23</a:t>
            </a:fld>
            <a:endParaRPr lang="en-US"/>
          </a:p>
        </p:txBody>
      </p:sp>
    </p:spTree>
    <p:extLst>
      <p:ext uri="{BB962C8B-B14F-4D97-AF65-F5344CB8AC3E}">
        <p14:creationId xmlns:p14="http://schemas.microsoft.com/office/powerpoint/2010/main" val="172307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initial version was called Test Manager Bot</a:t>
            </a:r>
          </a:p>
          <a:p>
            <a:pPr marL="171450" indent="-171450">
              <a:buFont typeface="Arial" panose="020B0604020202020204" pitchFamily="34" charset="0"/>
              <a:buChar char="•"/>
            </a:pPr>
            <a:r>
              <a:rPr lang="en-US" dirty="0"/>
              <a:t>Based on the POC, and piloting done, we found that it helped to improve test design and maintenance productivity by 30%</a:t>
            </a:r>
          </a:p>
          <a:p>
            <a:endParaRPr lang="en-US" dirty="0"/>
          </a:p>
        </p:txBody>
      </p:sp>
      <p:sp>
        <p:nvSpPr>
          <p:cNvPr id="4" name="Slide Number Placeholder 3"/>
          <p:cNvSpPr>
            <a:spLocks noGrp="1"/>
          </p:cNvSpPr>
          <p:nvPr>
            <p:ph type="sldNum" sz="quarter" idx="5"/>
          </p:nvPr>
        </p:nvSpPr>
        <p:spPr/>
        <p:txBody>
          <a:bodyPr/>
          <a:lstStyle/>
          <a:p>
            <a:fld id="{10F622F6-F1D2-8E46-89F9-A87E448C9CF4}" type="slidenum">
              <a:rPr lang="en-US" smtClean="0"/>
              <a:pPr/>
              <a:t>3</a:t>
            </a:fld>
            <a:endParaRPr lang="en-US"/>
          </a:p>
        </p:txBody>
      </p:sp>
    </p:spTree>
    <p:extLst>
      <p:ext uri="{BB962C8B-B14F-4D97-AF65-F5344CB8AC3E}">
        <p14:creationId xmlns:p14="http://schemas.microsoft.com/office/powerpoint/2010/main" val="40882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We extended solution with Confluence, JIRA, and some documentation sites in </a:t>
            </a:r>
            <a:r>
              <a:rPr lang="en-US" sz="1200" err="1"/>
              <a:t>Github</a:t>
            </a:r>
            <a:endParaRPr lang="en-US" sz="1200"/>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We have also improved data processing, which includes cleansing and transformation</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This helped us to ease clarification process, approximately 50% reduction in time;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We have rebranded Test Manager Bot as EVA which is Enterprise Virtual Assistant, and socialized with scrum team</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4</a:t>
            </a:fld>
            <a:endParaRPr lang="en-US"/>
          </a:p>
        </p:txBody>
      </p:sp>
    </p:spTree>
    <p:extLst>
      <p:ext uri="{BB962C8B-B14F-4D97-AF65-F5344CB8AC3E}">
        <p14:creationId xmlns:p14="http://schemas.microsoft.com/office/powerpoint/2010/main" val="2493024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is the consolidated view of Features and Limitations; we will see these in Demo</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5</a:t>
            </a:fld>
            <a:endParaRPr lang="en-US"/>
          </a:p>
        </p:txBody>
      </p:sp>
    </p:spTree>
    <p:extLst>
      <p:ext uri="{BB962C8B-B14F-4D97-AF65-F5344CB8AC3E}">
        <p14:creationId xmlns:p14="http://schemas.microsoft.com/office/powerpoint/2010/main" val="22952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6</a:t>
            </a:fld>
            <a:endParaRPr lang="en-US"/>
          </a:p>
        </p:txBody>
      </p:sp>
    </p:spTree>
    <p:extLst>
      <p:ext uri="{BB962C8B-B14F-4D97-AF65-F5344CB8AC3E}">
        <p14:creationId xmlns:p14="http://schemas.microsoft.com/office/powerpoint/2010/main" val="14803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One of the common problem that majority faces with GenAI solutions is... accuracy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For us also, it was very Important area, in this solution, 90% of overall research and development effort was spend on improving accuracy</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This is consolidated view of various approaches that we implemented, </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7</a:t>
            </a:fld>
            <a:endParaRPr lang="en-US"/>
          </a:p>
        </p:txBody>
      </p:sp>
    </p:spTree>
    <p:extLst>
      <p:ext uri="{BB962C8B-B14F-4D97-AF65-F5344CB8AC3E}">
        <p14:creationId xmlns:p14="http://schemas.microsoft.com/office/powerpoint/2010/main" val="2457587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LLM was one area of focus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From LLM standpoint, we are suing temperature 0, which provides accurate results with less imagination.</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Also, we were using chat bison first, which we recently upgraded to Gemini 1.5 Flash, and then 2 Flash.</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8</a:t>
            </a:fld>
            <a:endParaRPr lang="en-US"/>
          </a:p>
        </p:txBody>
      </p:sp>
    </p:spTree>
    <p:extLst>
      <p:ext uri="{BB962C8B-B14F-4D97-AF65-F5344CB8AC3E}">
        <p14:creationId xmlns:p14="http://schemas.microsoft.com/office/powerpoint/2010/main" val="422681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t>We use </a:t>
            </a:r>
            <a:r>
              <a:rPr lang="en-US" sz="1200" err="1"/>
              <a:t>Jupyter</a:t>
            </a:r>
            <a:r>
              <a:rPr lang="en-US" sz="1200"/>
              <a:t> note to debug and enhance prompts</a:t>
            </a:r>
          </a:p>
          <a:p>
            <a:endParaRPr lang="en-US"/>
          </a:p>
        </p:txBody>
      </p:sp>
      <p:sp>
        <p:nvSpPr>
          <p:cNvPr id="4" name="Slide Number Placeholder 3"/>
          <p:cNvSpPr>
            <a:spLocks noGrp="1"/>
          </p:cNvSpPr>
          <p:nvPr>
            <p:ph type="sldNum" sz="quarter" idx="5"/>
          </p:nvPr>
        </p:nvSpPr>
        <p:spPr/>
        <p:txBody>
          <a:bodyPr/>
          <a:lstStyle/>
          <a:p>
            <a:fld id="{10F622F6-F1D2-8E46-89F9-A87E448C9CF4}" type="slidenum">
              <a:rPr lang="en-US" smtClean="0"/>
              <a:pPr/>
              <a:t>9</a:t>
            </a:fld>
            <a:endParaRPr lang="en-US"/>
          </a:p>
        </p:txBody>
      </p:sp>
    </p:spTree>
    <p:extLst>
      <p:ext uri="{BB962C8B-B14F-4D97-AF65-F5344CB8AC3E}">
        <p14:creationId xmlns:p14="http://schemas.microsoft.com/office/powerpoint/2010/main" val="4233370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_Symbol">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B45656D6-543D-057D-6778-A10C84E71DEE}"/>
              </a:ext>
            </a:extLst>
          </p:cNvPr>
          <p:cNvPicPr>
            <a:picLocks noChangeAspect="1"/>
          </p:cNvPicPr>
          <p:nvPr userDrawn="1"/>
        </p:nvPicPr>
        <p:blipFill rotWithShape="1">
          <a:blip r:embed="rId2"/>
          <a:srcRect r="36979" b="5723"/>
          <a:stretch/>
        </p:blipFill>
        <p:spPr>
          <a:xfrm>
            <a:off x="5926667" y="508000"/>
            <a:ext cx="6265333" cy="6350000"/>
          </a:xfrm>
          <a:prstGeom prst="rect">
            <a:avLst/>
          </a:prstGeom>
        </p:spPr>
      </p:pic>
      <p:pic>
        <p:nvPicPr>
          <p:cNvPr id="17" name="Picture 16" descr="A black and white logo&#10;&#10;Description automatically generated with low confidence">
            <a:extLst>
              <a:ext uri="{FF2B5EF4-FFF2-40B4-BE49-F238E27FC236}">
                <a16:creationId xmlns:a16="http://schemas.microsoft.com/office/drawing/2014/main" id="{10DBBA6A-6F1A-831F-CED3-9BC15A984190}"/>
              </a:ext>
            </a:extLst>
          </p:cNvPr>
          <p:cNvPicPr>
            <a:picLocks noChangeAspect="1"/>
          </p:cNvPicPr>
          <p:nvPr userDrawn="1"/>
        </p:nvPicPr>
        <p:blipFill>
          <a:blip r:embed="rId3"/>
          <a:stretch>
            <a:fillRect/>
          </a:stretch>
        </p:blipFill>
        <p:spPr>
          <a:xfrm>
            <a:off x="320841" y="347980"/>
            <a:ext cx="1328943" cy="358076"/>
          </a:xfrm>
          <a:prstGeom prst="rect">
            <a:avLst/>
          </a:prstGeom>
        </p:spPr>
      </p:pic>
      <p:sp>
        <p:nvSpPr>
          <p:cNvPr id="3" name="Title 1">
            <a:extLst>
              <a:ext uri="{FF2B5EF4-FFF2-40B4-BE49-F238E27FC236}">
                <a16:creationId xmlns:a16="http://schemas.microsoft.com/office/drawing/2014/main" id="{765F1A9A-0DAE-C456-072D-21A6ECBB967A}"/>
              </a:ext>
            </a:extLst>
          </p:cNvPr>
          <p:cNvSpPr>
            <a:spLocks noGrp="1"/>
          </p:cNvSpPr>
          <p:nvPr>
            <p:ph type="ctrTitle" hasCustomPrompt="1"/>
          </p:nvPr>
        </p:nvSpPr>
        <p:spPr>
          <a:xfrm>
            <a:off x="240477" y="4440122"/>
            <a:ext cx="6528313" cy="2684767"/>
          </a:xfrm>
          <a:prstGeom prst="rect">
            <a:avLst/>
          </a:prstGeom>
        </p:spPr>
        <p:txBody>
          <a:bodyPr bIns="0" anchor="b">
            <a:noAutofit/>
          </a:bodyPr>
          <a:lstStyle>
            <a:lvl1pPr algn="l">
              <a:lnSpc>
                <a:spcPct val="72000"/>
              </a:lnSpc>
              <a:spcBef>
                <a:spcPts val="0"/>
              </a:spcBef>
              <a:spcAft>
                <a:spcPts val="0"/>
              </a:spcAft>
              <a:defRPr sz="10000" b="0" i="0" spc="0" baseline="0">
                <a:solidFill>
                  <a:schemeClr val="tx2"/>
                </a:solidFill>
                <a:latin typeface="Impact" panose="020B0806030902050204" pitchFamily="34" charset="0"/>
                <a:cs typeface="Arial Black" panose="020B0604020202020204" pitchFamily="34" charset="0"/>
              </a:defRPr>
            </a:lvl1pPr>
          </a:lstStyle>
          <a:p>
            <a:r>
              <a:rPr lang="en-US"/>
              <a:t>THIS IS A </a:t>
            </a:r>
            <a:br>
              <a:rPr lang="en-US"/>
            </a:br>
            <a:r>
              <a:rPr lang="en-US"/>
              <a:t>TITLE USING </a:t>
            </a:r>
            <a:br>
              <a:rPr lang="en-US"/>
            </a:br>
            <a:r>
              <a:rPr lang="en-US"/>
              <a:t>THE SYMBOL</a:t>
            </a:r>
          </a:p>
        </p:txBody>
      </p:sp>
      <p:sp>
        <p:nvSpPr>
          <p:cNvPr id="5" name="Text Placeholder 14">
            <a:extLst>
              <a:ext uri="{FF2B5EF4-FFF2-40B4-BE49-F238E27FC236}">
                <a16:creationId xmlns:a16="http://schemas.microsoft.com/office/drawing/2014/main" id="{6B98B4FB-9571-1063-BC86-6D3D656FF385}"/>
              </a:ext>
            </a:extLst>
          </p:cNvPr>
          <p:cNvSpPr>
            <a:spLocks noGrp="1"/>
          </p:cNvSpPr>
          <p:nvPr>
            <p:ph type="body" sz="quarter" idx="10" hasCustomPrompt="1"/>
          </p:nvPr>
        </p:nvSpPr>
        <p:spPr>
          <a:xfrm>
            <a:off x="182055" y="3224361"/>
            <a:ext cx="1802861" cy="330200"/>
          </a:xfrm>
          <a:prstGeom prst="rect">
            <a:avLst/>
          </a:prstGeom>
        </p:spPr>
        <p:txBody>
          <a:bodyPr>
            <a:noAutofit/>
          </a:bodyPr>
          <a:lstStyle>
            <a:lvl1pPr algn="l">
              <a:defRPr sz="2100" b="0" i="0">
                <a:solidFill>
                  <a:schemeClr val="bg1"/>
                </a:solidFill>
                <a:latin typeface="Impact" panose="020B0806030902050204" pitchFamily="34" charset="0"/>
              </a:defRPr>
            </a:lvl1pPr>
          </a:lstStyle>
          <a:p>
            <a:pPr lvl="0"/>
            <a:r>
              <a:rPr lang="en-US"/>
              <a:t>DATE HERE</a:t>
            </a:r>
          </a:p>
        </p:txBody>
      </p:sp>
    </p:spTree>
    <p:extLst>
      <p:ext uri="{BB962C8B-B14F-4D97-AF65-F5344CB8AC3E}">
        <p14:creationId xmlns:p14="http://schemas.microsoft.com/office/powerpoint/2010/main" val="24168053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Vista_Pattern_2">
    <p:bg>
      <p:bgPr>
        <a:solidFill>
          <a:schemeClr val="tx1"/>
        </a:solid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506D7C0F-83BF-21B1-2A92-B5B153B9193C}"/>
              </a:ext>
            </a:extLst>
          </p:cNvPr>
          <p:cNvPicPr>
            <a:picLocks noChangeAspect="1"/>
          </p:cNvPicPr>
          <p:nvPr userDrawn="1"/>
        </p:nvPicPr>
        <p:blipFill>
          <a:blip r:embed="rId2"/>
          <a:srcRect/>
          <a:stretch/>
        </p:blipFill>
        <p:spPr>
          <a:xfrm>
            <a:off x="304383" y="280481"/>
            <a:ext cx="577376" cy="460299"/>
          </a:xfrm>
          <a:prstGeom prst="rect">
            <a:avLst/>
          </a:prstGeom>
        </p:spPr>
      </p:pic>
      <p:sp>
        <p:nvSpPr>
          <p:cNvPr id="53" name="Rectangle 52">
            <a:extLst>
              <a:ext uri="{FF2B5EF4-FFF2-40B4-BE49-F238E27FC236}">
                <a16:creationId xmlns:a16="http://schemas.microsoft.com/office/drawing/2014/main" id="{DD83C5AF-AB17-1483-266D-8188B061A55B}"/>
              </a:ext>
            </a:extLst>
          </p:cNvPr>
          <p:cNvSpPr>
            <a:spLocks/>
          </p:cNvSpPr>
          <p:nvPr userDrawn="1"/>
        </p:nvSpPr>
        <p:spPr>
          <a:xfrm>
            <a:off x="5370915" y="0"/>
            <a:ext cx="2282187" cy="22821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4" name="Rectangle 53">
            <a:extLst>
              <a:ext uri="{FF2B5EF4-FFF2-40B4-BE49-F238E27FC236}">
                <a16:creationId xmlns:a16="http://schemas.microsoft.com/office/drawing/2014/main" id="{8901D82E-C388-6013-47F4-783517EB984F}"/>
              </a:ext>
            </a:extLst>
          </p:cNvPr>
          <p:cNvSpPr>
            <a:spLocks/>
          </p:cNvSpPr>
          <p:nvPr userDrawn="1"/>
        </p:nvSpPr>
        <p:spPr>
          <a:xfrm>
            <a:off x="5370915" y="4575813"/>
            <a:ext cx="2282187" cy="2298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5" name="Rectangle 54">
            <a:extLst>
              <a:ext uri="{FF2B5EF4-FFF2-40B4-BE49-F238E27FC236}">
                <a16:creationId xmlns:a16="http://schemas.microsoft.com/office/drawing/2014/main" id="{AA71D799-4867-10D9-AB52-7F200495A847}"/>
              </a:ext>
            </a:extLst>
          </p:cNvPr>
          <p:cNvSpPr>
            <a:spLocks/>
          </p:cNvSpPr>
          <p:nvPr userDrawn="1"/>
        </p:nvSpPr>
        <p:spPr>
          <a:xfrm>
            <a:off x="5370915" y="2271865"/>
            <a:ext cx="2282187" cy="2303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59" name="Rectangle 58">
            <a:extLst>
              <a:ext uri="{FF2B5EF4-FFF2-40B4-BE49-F238E27FC236}">
                <a16:creationId xmlns:a16="http://schemas.microsoft.com/office/drawing/2014/main" id="{51C29EB6-915A-4E99-6FDE-56EDB7AA4A4F}"/>
              </a:ext>
            </a:extLst>
          </p:cNvPr>
          <p:cNvSpPr>
            <a:spLocks/>
          </p:cNvSpPr>
          <p:nvPr userDrawn="1"/>
        </p:nvSpPr>
        <p:spPr>
          <a:xfrm>
            <a:off x="7638010" y="0"/>
            <a:ext cx="2282187" cy="228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60" name="Rectangle 59">
            <a:extLst>
              <a:ext uri="{FF2B5EF4-FFF2-40B4-BE49-F238E27FC236}">
                <a16:creationId xmlns:a16="http://schemas.microsoft.com/office/drawing/2014/main" id="{9D8AC957-4760-0576-7DEB-90CF60D6D037}"/>
              </a:ext>
            </a:extLst>
          </p:cNvPr>
          <p:cNvSpPr>
            <a:spLocks/>
          </p:cNvSpPr>
          <p:nvPr userDrawn="1"/>
        </p:nvSpPr>
        <p:spPr>
          <a:xfrm>
            <a:off x="7638010" y="4559771"/>
            <a:ext cx="2282187" cy="22982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61" name="Rectangle 60">
            <a:extLst>
              <a:ext uri="{FF2B5EF4-FFF2-40B4-BE49-F238E27FC236}">
                <a16:creationId xmlns:a16="http://schemas.microsoft.com/office/drawing/2014/main" id="{991CFF26-14FA-E47B-F121-F2F2166CF458}"/>
              </a:ext>
            </a:extLst>
          </p:cNvPr>
          <p:cNvSpPr>
            <a:spLocks/>
          </p:cNvSpPr>
          <p:nvPr userDrawn="1"/>
        </p:nvSpPr>
        <p:spPr>
          <a:xfrm>
            <a:off x="7638010" y="2271865"/>
            <a:ext cx="2282187" cy="23039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62" name="Picture 61">
            <a:extLst>
              <a:ext uri="{FF2B5EF4-FFF2-40B4-BE49-F238E27FC236}">
                <a16:creationId xmlns:a16="http://schemas.microsoft.com/office/drawing/2014/main" id="{B6F1E85F-1131-4F5D-ED9E-33ACA10708AA}"/>
              </a:ext>
            </a:extLst>
          </p:cNvPr>
          <p:cNvPicPr>
            <a:picLocks noChangeAspect="1"/>
          </p:cNvPicPr>
          <p:nvPr userDrawn="1"/>
        </p:nvPicPr>
        <p:blipFill>
          <a:blip r:embed="rId3"/>
          <a:stretch>
            <a:fillRect/>
          </a:stretch>
        </p:blipFill>
        <p:spPr>
          <a:xfrm>
            <a:off x="5701826" y="480929"/>
            <a:ext cx="1655872" cy="1341023"/>
          </a:xfrm>
          <a:prstGeom prst="rect">
            <a:avLst/>
          </a:prstGeom>
        </p:spPr>
      </p:pic>
      <p:pic>
        <p:nvPicPr>
          <p:cNvPr id="63" name="Picture 62">
            <a:extLst>
              <a:ext uri="{FF2B5EF4-FFF2-40B4-BE49-F238E27FC236}">
                <a16:creationId xmlns:a16="http://schemas.microsoft.com/office/drawing/2014/main" id="{41F1B299-87B2-E148-9A5A-2B29827719B9}"/>
              </a:ext>
            </a:extLst>
          </p:cNvPr>
          <p:cNvPicPr>
            <a:picLocks noChangeAspect="1"/>
          </p:cNvPicPr>
          <p:nvPr userDrawn="1"/>
        </p:nvPicPr>
        <p:blipFill>
          <a:blip r:embed="rId4"/>
          <a:stretch>
            <a:fillRect/>
          </a:stretch>
        </p:blipFill>
        <p:spPr>
          <a:xfrm>
            <a:off x="5695648" y="5028137"/>
            <a:ext cx="1655872" cy="1341023"/>
          </a:xfrm>
          <a:prstGeom prst="rect">
            <a:avLst/>
          </a:prstGeom>
        </p:spPr>
      </p:pic>
      <p:sp>
        <p:nvSpPr>
          <p:cNvPr id="65" name="Rectangle 64">
            <a:extLst>
              <a:ext uri="{FF2B5EF4-FFF2-40B4-BE49-F238E27FC236}">
                <a16:creationId xmlns:a16="http://schemas.microsoft.com/office/drawing/2014/main" id="{1AD4A075-28EE-483E-8E80-6EA863F9BEDC}"/>
              </a:ext>
            </a:extLst>
          </p:cNvPr>
          <p:cNvSpPr>
            <a:spLocks/>
          </p:cNvSpPr>
          <p:nvPr userDrawn="1"/>
        </p:nvSpPr>
        <p:spPr>
          <a:xfrm>
            <a:off x="9921577" y="4571381"/>
            <a:ext cx="2282187" cy="22866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66" name="Rectangle 65">
            <a:extLst>
              <a:ext uri="{FF2B5EF4-FFF2-40B4-BE49-F238E27FC236}">
                <a16:creationId xmlns:a16="http://schemas.microsoft.com/office/drawing/2014/main" id="{876EE4CE-1E3A-6E54-8DEC-D29F5B898D46}"/>
              </a:ext>
            </a:extLst>
          </p:cNvPr>
          <p:cNvSpPr>
            <a:spLocks/>
          </p:cNvSpPr>
          <p:nvPr userDrawn="1"/>
        </p:nvSpPr>
        <p:spPr>
          <a:xfrm>
            <a:off x="9921577" y="0"/>
            <a:ext cx="2282187" cy="2282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67" name="Rectangle 66">
            <a:extLst>
              <a:ext uri="{FF2B5EF4-FFF2-40B4-BE49-F238E27FC236}">
                <a16:creationId xmlns:a16="http://schemas.microsoft.com/office/drawing/2014/main" id="{AFE061D5-74BD-98BA-AFAF-0E598450B16F}"/>
              </a:ext>
            </a:extLst>
          </p:cNvPr>
          <p:cNvSpPr>
            <a:spLocks/>
          </p:cNvSpPr>
          <p:nvPr userDrawn="1"/>
        </p:nvSpPr>
        <p:spPr>
          <a:xfrm>
            <a:off x="9921577" y="2271865"/>
            <a:ext cx="2282187" cy="2298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70" name="Picture 69">
            <a:extLst>
              <a:ext uri="{FF2B5EF4-FFF2-40B4-BE49-F238E27FC236}">
                <a16:creationId xmlns:a16="http://schemas.microsoft.com/office/drawing/2014/main" id="{9B091442-BFDA-F709-4659-C0E53B23C0F1}"/>
              </a:ext>
            </a:extLst>
          </p:cNvPr>
          <p:cNvPicPr>
            <a:picLocks noChangeAspect="1"/>
          </p:cNvPicPr>
          <p:nvPr userDrawn="1"/>
        </p:nvPicPr>
        <p:blipFill>
          <a:blip r:embed="rId5"/>
          <a:stretch>
            <a:fillRect/>
          </a:stretch>
        </p:blipFill>
        <p:spPr>
          <a:xfrm>
            <a:off x="10238388" y="480929"/>
            <a:ext cx="1655872" cy="1341023"/>
          </a:xfrm>
          <a:prstGeom prst="rect">
            <a:avLst/>
          </a:prstGeom>
        </p:spPr>
      </p:pic>
      <p:pic>
        <p:nvPicPr>
          <p:cNvPr id="72" name="Picture 71">
            <a:extLst>
              <a:ext uri="{FF2B5EF4-FFF2-40B4-BE49-F238E27FC236}">
                <a16:creationId xmlns:a16="http://schemas.microsoft.com/office/drawing/2014/main" id="{F233B2FA-618A-CD14-A56C-286C5DBDC747}"/>
              </a:ext>
            </a:extLst>
          </p:cNvPr>
          <p:cNvPicPr>
            <a:picLocks noChangeAspect="1"/>
          </p:cNvPicPr>
          <p:nvPr userDrawn="1"/>
        </p:nvPicPr>
        <p:blipFill>
          <a:blip r:embed="rId3"/>
          <a:stretch>
            <a:fillRect/>
          </a:stretch>
        </p:blipFill>
        <p:spPr>
          <a:xfrm>
            <a:off x="10249021" y="2740231"/>
            <a:ext cx="1655872" cy="1341023"/>
          </a:xfrm>
          <a:prstGeom prst="rect">
            <a:avLst/>
          </a:prstGeom>
        </p:spPr>
      </p:pic>
      <p:pic>
        <p:nvPicPr>
          <p:cNvPr id="57" name="Picture 56">
            <a:extLst>
              <a:ext uri="{FF2B5EF4-FFF2-40B4-BE49-F238E27FC236}">
                <a16:creationId xmlns:a16="http://schemas.microsoft.com/office/drawing/2014/main" id="{2192D838-4475-49AF-150E-5FB70B247565}"/>
              </a:ext>
            </a:extLst>
          </p:cNvPr>
          <p:cNvPicPr>
            <a:picLocks noChangeAspect="1"/>
          </p:cNvPicPr>
          <p:nvPr userDrawn="1"/>
        </p:nvPicPr>
        <p:blipFill>
          <a:blip r:embed="rId5"/>
          <a:stretch>
            <a:fillRect/>
          </a:stretch>
        </p:blipFill>
        <p:spPr>
          <a:xfrm>
            <a:off x="7951167" y="2740231"/>
            <a:ext cx="1655872" cy="1341023"/>
          </a:xfrm>
          <a:prstGeom prst="rect">
            <a:avLst/>
          </a:prstGeom>
        </p:spPr>
      </p:pic>
      <p:pic>
        <p:nvPicPr>
          <p:cNvPr id="73" name="Picture 72">
            <a:extLst>
              <a:ext uri="{FF2B5EF4-FFF2-40B4-BE49-F238E27FC236}">
                <a16:creationId xmlns:a16="http://schemas.microsoft.com/office/drawing/2014/main" id="{5B60C0D8-7686-FD5B-7A96-2FB66FCD7496}"/>
              </a:ext>
            </a:extLst>
          </p:cNvPr>
          <p:cNvPicPr>
            <a:picLocks noChangeAspect="1"/>
          </p:cNvPicPr>
          <p:nvPr userDrawn="1"/>
        </p:nvPicPr>
        <p:blipFill>
          <a:blip r:embed="rId5"/>
          <a:stretch>
            <a:fillRect/>
          </a:stretch>
        </p:blipFill>
        <p:spPr>
          <a:xfrm>
            <a:off x="5694706" y="2740231"/>
            <a:ext cx="1655872" cy="1341023"/>
          </a:xfrm>
          <a:prstGeom prst="rect">
            <a:avLst/>
          </a:prstGeom>
        </p:spPr>
      </p:pic>
      <p:pic>
        <p:nvPicPr>
          <p:cNvPr id="58" name="Picture 57">
            <a:extLst>
              <a:ext uri="{FF2B5EF4-FFF2-40B4-BE49-F238E27FC236}">
                <a16:creationId xmlns:a16="http://schemas.microsoft.com/office/drawing/2014/main" id="{FD3DFB98-ECFF-C63B-957D-99B01865A304}"/>
              </a:ext>
            </a:extLst>
          </p:cNvPr>
          <p:cNvPicPr>
            <a:picLocks noChangeAspect="1"/>
          </p:cNvPicPr>
          <p:nvPr userDrawn="1"/>
        </p:nvPicPr>
        <p:blipFill>
          <a:blip r:embed="rId4"/>
          <a:stretch>
            <a:fillRect/>
          </a:stretch>
        </p:blipFill>
        <p:spPr>
          <a:xfrm>
            <a:off x="7957298" y="480929"/>
            <a:ext cx="1655872" cy="1341023"/>
          </a:xfrm>
          <a:prstGeom prst="rect">
            <a:avLst/>
          </a:prstGeom>
        </p:spPr>
      </p:pic>
      <p:pic>
        <p:nvPicPr>
          <p:cNvPr id="74" name="Picture 73">
            <a:extLst>
              <a:ext uri="{FF2B5EF4-FFF2-40B4-BE49-F238E27FC236}">
                <a16:creationId xmlns:a16="http://schemas.microsoft.com/office/drawing/2014/main" id="{D83F8C42-D991-D36D-0044-38132911E624}"/>
              </a:ext>
            </a:extLst>
          </p:cNvPr>
          <p:cNvPicPr>
            <a:picLocks noChangeAspect="1"/>
          </p:cNvPicPr>
          <p:nvPr userDrawn="1"/>
        </p:nvPicPr>
        <p:blipFill>
          <a:blip r:embed="rId5"/>
          <a:stretch>
            <a:fillRect/>
          </a:stretch>
        </p:blipFill>
        <p:spPr>
          <a:xfrm>
            <a:off x="10232038" y="5028137"/>
            <a:ext cx="1655872" cy="1341023"/>
          </a:xfrm>
          <a:prstGeom prst="rect">
            <a:avLst/>
          </a:prstGeom>
        </p:spPr>
      </p:pic>
      <p:pic>
        <p:nvPicPr>
          <p:cNvPr id="75" name="Picture 74">
            <a:extLst>
              <a:ext uri="{FF2B5EF4-FFF2-40B4-BE49-F238E27FC236}">
                <a16:creationId xmlns:a16="http://schemas.microsoft.com/office/drawing/2014/main" id="{F01DC8F5-E39C-C67F-5AA1-6F45A6F9E641}"/>
              </a:ext>
            </a:extLst>
          </p:cNvPr>
          <p:cNvPicPr>
            <a:picLocks noChangeAspect="1"/>
          </p:cNvPicPr>
          <p:nvPr userDrawn="1"/>
        </p:nvPicPr>
        <p:blipFill>
          <a:blip r:embed="rId3"/>
          <a:stretch>
            <a:fillRect/>
          </a:stretch>
        </p:blipFill>
        <p:spPr>
          <a:xfrm>
            <a:off x="7968754" y="5028137"/>
            <a:ext cx="1655872" cy="1341023"/>
          </a:xfrm>
          <a:prstGeom prst="rect">
            <a:avLst/>
          </a:prstGeom>
        </p:spPr>
      </p:pic>
      <p:sp>
        <p:nvSpPr>
          <p:cNvPr id="3" name="Title 1">
            <a:extLst>
              <a:ext uri="{FF2B5EF4-FFF2-40B4-BE49-F238E27FC236}">
                <a16:creationId xmlns:a16="http://schemas.microsoft.com/office/drawing/2014/main" id="{819B3879-1B3E-998A-2E76-2D99FD8B2F41}"/>
              </a:ext>
            </a:extLst>
          </p:cNvPr>
          <p:cNvSpPr>
            <a:spLocks noGrp="1"/>
          </p:cNvSpPr>
          <p:nvPr>
            <p:ph type="ctrTitle" hasCustomPrompt="1"/>
          </p:nvPr>
        </p:nvSpPr>
        <p:spPr>
          <a:xfrm>
            <a:off x="264160" y="3843384"/>
            <a:ext cx="4821046" cy="3282749"/>
          </a:xfrm>
          <a:prstGeom prst="rect">
            <a:avLst/>
          </a:prstGeom>
        </p:spPr>
        <p:txBody>
          <a:bodyPr bIns="0" anchor="b">
            <a:noAutofit/>
          </a:bodyPr>
          <a:lstStyle>
            <a:lvl1pPr algn="l">
              <a:lnSpc>
                <a:spcPct val="75000"/>
              </a:lnSpc>
              <a:spcBef>
                <a:spcPts val="0"/>
              </a:spcBef>
              <a:spcAft>
                <a:spcPts val="0"/>
              </a:spcAft>
              <a:defRPr sz="9600" b="0" i="0" spc="0" baseline="0">
                <a:solidFill>
                  <a:schemeClr val="tx2"/>
                </a:solidFill>
                <a:latin typeface="Impact" panose="020B0806030902050204" pitchFamily="34" charset="0"/>
                <a:cs typeface="Arial Black" panose="020B0604020202020204" pitchFamily="34" charset="0"/>
              </a:defRPr>
            </a:lvl1pPr>
          </a:lstStyle>
          <a:p>
            <a:r>
              <a:rPr lang="en-US"/>
              <a:t>THIS IS A DIVIDER</a:t>
            </a:r>
            <a:br>
              <a:rPr lang="en-US"/>
            </a:br>
            <a:r>
              <a:rPr lang="en-US"/>
              <a:t>USING A PATTERN</a:t>
            </a:r>
          </a:p>
        </p:txBody>
      </p:sp>
    </p:spTree>
    <p:extLst>
      <p:ext uri="{BB962C8B-B14F-4D97-AF65-F5344CB8AC3E}">
        <p14:creationId xmlns:p14="http://schemas.microsoft.com/office/powerpoint/2010/main" val="4417574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_Vista_Text_Single_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813E63-63C0-1BFE-7F96-F4B6481BEE2E}"/>
              </a:ext>
            </a:extLst>
          </p:cNvPr>
          <p:cNvSpPr>
            <a:spLocks noGrp="1"/>
          </p:cNvSpPr>
          <p:nvPr>
            <p:ph type="body" sz="quarter" idx="11"/>
          </p:nvPr>
        </p:nvSpPr>
        <p:spPr>
          <a:xfrm>
            <a:off x="466344" y="2011680"/>
            <a:ext cx="11335131" cy="3846195"/>
          </a:xfrm>
        </p:spPr>
        <p:txBody>
          <a:bodyPr>
            <a:noAutofit/>
          </a:bodyPr>
          <a:lstStyle>
            <a:lvl1pPr marL="63500" indent="-6350">
              <a:tabLst/>
              <a:defRPr sz="1800" b="1"/>
            </a:lvl1pPr>
            <a:lvl2pPr marL="246063" indent="-182563">
              <a:tabLst/>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9236FE98-4078-6414-C9E7-B1B4141B6C72}"/>
              </a:ext>
            </a:extLst>
          </p:cNvPr>
          <p:cNvSpPr>
            <a:spLocks noGrp="1"/>
          </p:cNvSpPr>
          <p:nvPr>
            <p:ph type="title" hasCustomPrompt="1"/>
          </p:nvPr>
        </p:nvSpPr>
        <p:spPr>
          <a:xfrm>
            <a:off x="267747" y="339475"/>
            <a:ext cx="11541143" cy="931327"/>
          </a:xfrm>
          <a:prstGeom prst="rect">
            <a:avLst/>
          </a:prstGeom>
        </p:spPr>
        <p:txBody>
          <a:bodyPr/>
          <a:lstStyle>
            <a:lvl1pPr>
              <a:lnSpc>
                <a:spcPct val="75000"/>
              </a:lnSpc>
              <a:defRPr b="0" i="0">
                <a:latin typeface="Impact" panose="020B0806030902050204" pitchFamily="34" charset="0"/>
              </a:defRPr>
            </a:lvl1pPr>
          </a:lstStyle>
          <a:p>
            <a:r>
              <a:rPr lang="en-US"/>
              <a:t>CLICK TO EDIT </a:t>
            </a:r>
            <a:br>
              <a:rPr lang="en-US"/>
            </a:br>
            <a:r>
              <a:rPr lang="en-US"/>
              <a:t>MASTER TITLE</a:t>
            </a:r>
          </a:p>
        </p:txBody>
      </p:sp>
      <p:sp>
        <p:nvSpPr>
          <p:cNvPr id="6" name="Text Placeholder 5">
            <a:extLst>
              <a:ext uri="{FF2B5EF4-FFF2-40B4-BE49-F238E27FC236}">
                <a16:creationId xmlns:a16="http://schemas.microsoft.com/office/drawing/2014/main" id="{439B1C92-3FBB-1E3A-EEF3-DAD5AAD43796}"/>
              </a:ext>
            </a:extLst>
          </p:cNvPr>
          <p:cNvSpPr>
            <a:spLocks noGrp="1"/>
          </p:cNvSpPr>
          <p:nvPr>
            <p:ph type="body" sz="quarter" idx="12" hasCustomPrompt="1"/>
          </p:nvPr>
        </p:nvSpPr>
        <p:spPr>
          <a:xfrm>
            <a:off x="269174" y="1431906"/>
            <a:ext cx="11539664" cy="292608"/>
          </a:xfrm>
        </p:spPr>
        <p:txBody>
          <a:bodyPr/>
          <a:lstStyle>
            <a:lvl1pPr marL="0" indent="0" algn="l" defTabSz="914400" rtl="0" eaLnBrk="1" latinLnBrk="0" hangingPunct="1">
              <a:lnSpc>
                <a:spcPct val="80000"/>
              </a:lnSpc>
              <a:spcBef>
                <a:spcPct val="0"/>
              </a:spcBef>
              <a:buNone/>
              <a:defRPr lang="en-US" sz="1800" b="1" i="0" kern="1200" dirty="0" smtClean="0">
                <a:solidFill>
                  <a:schemeClr val="bg1"/>
                </a:solidFill>
                <a:latin typeface="Arial" panose="020B0604020202020204" pitchFamily="34" charset="0"/>
                <a:ea typeface="+mj-ea"/>
                <a:cs typeface="+mj-cs"/>
              </a:defRPr>
            </a:lvl1pPr>
            <a:lvl2pPr marL="55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8" name="Slide Number Placeholder 2">
            <a:extLst>
              <a:ext uri="{FF2B5EF4-FFF2-40B4-BE49-F238E27FC236}">
                <a16:creationId xmlns:a16="http://schemas.microsoft.com/office/drawing/2014/main" id="{8AB2DB3F-9FDE-E38A-FC95-FBEFD5633BF7}"/>
              </a:ext>
            </a:extLst>
          </p:cNvPr>
          <p:cNvSpPr>
            <a:spLocks noGrp="1"/>
          </p:cNvSpPr>
          <p:nvPr>
            <p:ph type="sldNum" sz="quarter" idx="4"/>
          </p:nvPr>
        </p:nvSpPr>
        <p:spPr>
          <a:xfrm>
            <a:off x="11213432" y="6319440"/>
            <a:ext cx="728632" cy="367872"/>
          </a:xfrm>
          <a:prstGeom prst="rect">
            <a:avLst/>
          </a:prstGeom>
        </p:spPr>
        <p:txBody>
          <a:bodyPr vert="horz" lIns="91440" tIns="45720" rIns="91440" bIns="45720" rtlCol="0" anchor="ctr"/>
          <a:lstStyle>
            <a:lvl1pPr algn="r">
              <a:defRPr lang="en-US" sz="1300" b="0" i="0" smtClean="0">
                <a:solidFill>
                  <a:schemeClr val="tx2"/>
                </a:solidFill>
                <a:latin typeface="Impact" panose="020B0806030902050204" pitchFamily="34" charset="0"/>
              </a:defRPr>
            </a:lvl1pPr>
          </a:lstStyle>
          <a:p>
            <a:fld id="{67C3F941-3FEE-EA40-8EAD-E8A0CA148F63}" type="slidenum">
              <a:rPr lang="en-US" smtClean="0"/>
              <a:pPr/>
              <a:t>‹#›</a:t>
            </a:fld>
            <a:endParaRPr lang="en-US"/>
          </a:p>
        </p:txBody>
      </p:sp>
      <p:pic>
        <p:nvPicPr>
          <p:cNvPr id="2" name="Picture 1">
            <a:extLst>
              <a:ext uri="{FF2B5EF4-FFF2-40B4-BE49-F238E27FC236}">
                <a16:creationId xmlns:a16="http://schemas.microsoft.com/office/drawing/2014/main" id="{D46BC9E5-408C-3992-27A4-A30397AE1BB9}"/>
              </a:ext>
            </a:extLst>
          </p:cNvPr>
          <p:cNvPicPr>
            <a:picLocks noChangeAspect="1"/>
          </p:cNvPicPr>
          <p:nvPr userDrawn="1"/>
        </p:nvPicPr>
        <p:blipFill rotWithShape="1">
          <a:blip r:embed="rId2"/>
          <a:srcRect t="83836" r="87096" b="102"/>
          <a:stretch/>
        </p:blipFill>
        <p:spPr>
          <a:xfrm>
            <a:off x="0" y="5768110"/>
            <a:ext cx="1573306" cy="1102659"/>
          </a:xfrm>
          <a:prstGeom prst="rect">
            <a:avLst/>
          </a:prstGeom>
        </p:spPr>
      </p:pic>
    </p:spTree>
    <p:extLst>
      <p:ext uri="{BB962C8B-B14F-4D97-AF65-F5344CB8AC3E}">
        <p14:creationId xmlns:p14="http://schemas.microsoft.com/office/powerpoint/2010/main" val="3865612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_White_Text_Single_2">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813E63-63C0-1BFE-7F96-F4B6481BEE2E}"/>
              </a:ext>
            </a:extLst>
          </p:cNvPr>
          <p:cNvSpPr>
            <a:spLocks noGrp="1"/>
          </p:cNvSpPr>
          <p:nvPr>
            <p:ph type="body" sz="quarter" idx="11"/>
          </p:nvPr>
        </p:nvSpPr>
        <p:spPr>
          <a:xfrm>
            <a:off x="466344" y="2011680"/>
            <a:ext cx="11335131" cy="3846195"/>
          </a:xfrm>
        </p:spPr>
        <p:txBody>
          <a:bodyPr>
            <a:noAutofit/>
          </a:bodyPr>
          <a:lstStyle>
            <a:lvl1pPr marL="63500" indent="-6350">
              <a:tabLst/>
              <a:defRPr b="1">
                <a:solidFill>
                  <a:schemeClr val="tx1"/>
                </a:solidFill>
              </a:defRPr>
            </a:lvl1pPr>
            <a:lvl2pPr marL="246063" indent="-182563">
              <a:tabLst/>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87142951-3777-EEA1-632C-2098B98A95EB}"/>
              </a:ext>
            </a:extLst>
          </p:cNvPr>
          <p:cNvSpPr>
            <a:spLocks noGrp="1"/>
          </p:cNvSpPr>
          <p:nvPr>
            <p:ph type="title" hasCustomPrompt="1"/>
          </p:nvPr>
        </p:nvSpPr>
        <p:spPr>
          <a:xfrm>
            <a:off x="267747" y="339475"/>
            <a:ext cx="11541143" cy="931327"/>
          </a:xfrm>
          <a:prstGeom prst="rect">
            <a:avLst/>
          </a:prstGeom>
        </p:spPr>
        <p:txBody>
          <a:bodyPr/>
          <a:lstStyle>
            <a:lvl1pPr>
              <a:lnSpc>
                <a:spcPct val="75000"/>
              </a:lnSpc>
              <a:defRPr b="0" i="0">
                <a:solidFill>
                  <a:schemeClr val="tx1"/>
                </a:solidFill>
                <a:latin typeface="Impact" panose="020B0806030902050204" pitchFamily="34" charset="0"/>
              </a:defRPr>
            </a:lvl1pPr>
          </a:lstStyle>
          <a:p>
            <a:r>
              <a:rPr lang="en-US"/>
              <a:t>CLICK TO EDIT </a:t>
            </a:r>
            <a:br>
              <a:rPr lang="en-US"/>
            </a:br>
            <a:r>
              <a:rPr lang="en-US"/>
              <a:t>MASTER TITLE</a:t>
            </a:r>
          </a:p>
        </p:txBody>
      </p:sp>
      <p:sp>
        <p:nvSpPr>
          <p:cNvPr id="8" name="Text Placeholder 5">
            <a:extLst>
              <a:ext uri="{FF2B5EF4-FFF2-40B4-BE49-F238E27FC236}">
                <a16:creationId xmlns:a16="http://schemas.microsoft.com/office/drawing/2014/main" id="{90E78FD9-1A4C-203F-E16E-00F8FE480919}"/>
              </a:ext>
            </a:extLst>
          </p:cNvPr>
          <p:cNvSpPr>
            <a:spLocks noGrp="1"/>
          </p:cNvSpPr>
          <p:nvPr>
            <p:ph type="body" sz="quarter" idx="12" hasCustomPrompt="1"/>
          </p:nvPr>
        </p:nvSpPr>
        <p:spPr>
          <a:xfrm>
            <a:off x="269174" y="1431906"/>
            <a:ext cx="11539664" cy="292608"/>
          </a:xfrm>
        </p:spPr>
        <p:txBody>
          <a:bodyPr/>
          <a:lstStyle>
            <a:lvl1pPr marL="0" indent="0" algn="l" defTabSz="914400" rtl="0" eaLnBrk="1" latinLnBrk="0" hangingPunct="1">
              <a:lnSpc>
                <a:spcPct val="80000"/>
              </a:lnSpc>
              <a:spcBef>
                <a:spcPct val="0"/>
              </a:spcBef>
              <a:buNone/>
              <a:defRPr lang="en-US" sz="1800" b="1" i="0" kern="1200" dirty="0" smtClean="0">
                <a:solidFill>
                  <a:schemeClr val="bg1"/>
                </a:solidFill>
                <a:latin typeface="Arial" panose="020B0604020202020204" pitchFamily="34" charset="0"/>
                <a:ea typeface="+mj-ea"/>
                <a:cs typeface="+mj-cs"/>
              </a:defRPr>
            </a:lvl1pPr>
            <a:lvl2pPr marL="55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Slide Number Placeholder 2">
            <a:extLst>
              <a:ext uri="{FF2B5EF4-FFF2-40B4-BE49-F238E27FC236}">
                <a16:creationId xmlns:a16="http://schemas.microsoft.com/office/drawing/2014/main" id="{2C8EFC79-0E4A-3C2E-D967-1A120E3204C9}"/>
              </a:ext>
            </a:extLst>
          </p:cNvPr>
          <p:cNvSpPr>
            <a:spLocks noGrp="1"/>
          </p:cNvSpPr>
          <p:nvPr>
            <p:ph type="sldNum" sz="quarter" idx="4"/>
          </p:nvPr>
        </p:nvSpPr>
        <p:spPr>
          <a:xfrm>
            <a:off x="11213432" y="6319440"/>
            <a:ext cx="728632" cy="367872"/>
          </a:xfrm>
          <a:prstGeom prst="rect">
            <a:avLst/>
          </a:prstGeom>
        </p:spPr>
        <p:txBody>
          <a:bodyPr vert="horz" lIns="91440" tIns="45720" rIns="91440" bIns="45720" rtlCol="0" anchor="ctr"/>
          <a:lstStyle>
            <a:lvl1pPr algn="r">
              <a:defRPr lang="en-US" sz="1300" b="0" i="0" smtClean="0">
                <a:solidFill>
                  <a:schemeClr val="tx1"/>
                </a:solidFill>
                <a:latin typeface="Impact" panose="020B0806030902050204" pitchFamily="34" charset="0"/>
              </a:defRPr>
            </a:lvl1pPr>
          </a:lstStyle>
          <a:p>
            <a:fld id="{67C3F941-3FEE-EA40-8EAD-E8A0CA148F63}" type="slidenum">
              <a:rPr lang="en-US" smtClean="0"/>
              <a:pPr/>
              <a:t>‹#›</a:t>
            </a:fld>
            <a:endParaRPr lang="en-US"/>
          </a:p>
        </p:txBody>
      </p:sp>
      <p:pic>
        <p:nvPicPr>
          <p:cNvPr id="2" name="Picture 1">
            <a:extLst>
              <a:ext uri="{FF2B5EF4-FFF2-40B4-BE49-F238E27FC236}">
                <a16:creationId xmlns:a16="http://schemas.microsoft.com/office/drawing/2014/main" id="{B45CB8F9-A8C2-4FA1-D7BC-1329E5AE8934}"/>
              </a:ext>
            </a:extLst>
          </p:cNvPr>
          <p:cNvPicPr>
            <a:picLocks noChangeAspect="1"/>
          </p:cNvPicPr>
          <p:nvPr userDrawn="1"/>
        </p:nvPicPr>
        <p:blipFill rotWithShape="1">
          <a:blip r:embed="rId2"/>
          <a:srcRect t="84200" r="85185"/>
          <a:stretch/>
        </p:blipFill>
        <p:spPr>
          <a:xfrm>
            <a:off x="-1016" y="5788251"/>
            <a:ext cx="1806209" cy="1084729"/>
          </a:xfrm>
          <a:prstGeom prst="rect">
            <a:avLst/>
          </a:prstGeom>
        </p:spPr>
      </p:pic>
    </p:spTree>
    <p:extLst>
      <p:ext uri="{BB962C8B-B14F-4D97-AF65-F5344CB8AC3E}">
        <p14:creationId xmlns:p14="http://schemas.microsoft.com/office/powerpoint/2010/main" val="7743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_White_Text_Double_2">
    <p:bg>
      <p:bgPr>
        <a:solidFill>
          <a:schemeClr val="tx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A80F20E1-6E80-766D-8517-C5FF02ADB126}"/>
              </a:ext>
            </a:extLst>
          </p:cNvPr>
          <p:cNvSpPr>
            <a:spLocks noGrp="1"/>
          </p:cNvSpPr>
          <p:nvPr>
            <p:ph type="body" sz="quarter" idx="11"/>
          </p:nvPr>
        </p:nvSpPr>
        <p:spPr>
          <a:xfrm>
            <a:off x="466344" y="2011680"/>
            <a:ext cx="5276088" cy="3846195"/>
          </a:xfrm>
        </p:spPr>
        <p:txBody>
          <a:bodyPr vert="horz" lIns="91440" tIns="45720" rIns="91440" bIns="45720" rtlCol="0">
            <a:noAutofit/>
          </a:bodyPr>
          <a:lstStyle>
            <a:lvl1pPr>
              <a:defRPr lang="en-US" b="1">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383957CE-A355-BD69-996C-1AC0202E4C98}"/>
              </a:ext>
            </a:extLst>
          </p:cNvPr>
          <p:cNvSpPr>
            <a:spLocks noGrp="1"/>
          </p:cNvSpPr>
          <p:nvPr>
            <p:ph type="body" sz="quarter" idx="13"/>
          </p:nvPr>
        </p:nvSpPr>
        <p:spPr>
          <a:xfrm>
            <a:off x="6119367" y="2011680"/>
            <a:ext cx="5682107" cy="3846195"/>
          </a:xfrm>
        </p:spPr>
        <p:txBody>
          <a:bodyPr vert="horz" lIns="91440" tIns="45720" rIns="91440" bIns="45720" rtlCol="0">
            <a:noAutofit/>
          </a:bodyPr>
          <a:lstStyle>
            <a:lvl1pPr>
              <a:defRPr lang="en-US" b="1">
                <a:solidFill>
                  <a:schemeClr val="tx1"/>
                </a:solidFill>
              </a:defRPr>
            </a:lvl1pPr>
            <a:lvl2pPr>
              <a:defRPr lang="en-US">
                <a:solidFill>
                  <a:schemeClr val="tx1"/>
                </a:solidFill>
              </a:defRPr>
            </a:lvl2pPr>
            <a:lvl3pPr>
              <a:defRPr lang="en-US">
                <a:solidFill>
                  <a:schemeClr val="tx1"/>
                </a:solidFill>
              </a:defRPr>
            </a:lvl3pPr>
            <a:lvl4pPr>
              <a:defRPr lang="en-US">
                <a:solidFill>
                  <a:schemeClr val="tx1"/>
                </a:solidFill>
              </a:defRPr>
            </a:lvl4pPr>
            <a:lvl5pPr>
              <a:defRPr lang="en-US">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1CCBE452-AEF1-74DF-0230-6611C8E05E5D}"/>
              </a:ext>
            </a:extLst>
          </p:cNvPr>
          <p:cNvSpPr>
            <a:spLocks noGrp="1"/>
          </p:cNvSpPr>
          <p:nvPr>
            <p:ph type="title" hasCustomPrompt="1"/>
          </p:nvPr>
        </p:nvSpPr>
        <p:spPr>
          <a:xfrm>
            <a:off x="267747" y="339475"/>
            <a:ext cx="11541143" cy="931327"/>
          </a:xfrm>
          <a:prstGeom prst="rect">
            <a:avLst/>
          </a:prstGeom>
        </p:spPr>
        <p:txBody>
          <a:bodyPr/>
          <a:lstStyle>
            <a:lvl1pPr>
              <a:lnSpc>
                <a:spcPct val="75000"/>
              </a:lnSpc>
              <a:defRPr b="0" i="0">
                <a:solidFill>
                  <a:schemeClr val="tx1"/>
                </a:solidFill>
                <a:latin typeface="Impact" panose="020B0806030902050204" pitchFamily="34" charset="0"/>
              </a:defRPr>
            </a:lvl1pPr>
          </a:lstStyle>
          <a:p>
            <a:r>
              <a:rPr lang="en-US"/>
              <a:t>CLICK TO EDIT </a:t>
            </a:r>
            <a:br>
              <a:rPr lang="en-US"/>
            </a:br>
            <a:r>
              <a:rPr lang="en-US"/>
              <a:t>MASTER TITLE</a:t>
            </a:r>
          </a:p>
        </p:txBody>
      </p:sp>
      <p:sp>
        <p:nvSpPr>
          <p:cNvPr id="8" name="Text Placeholder 5">
            <a:extLst>
              <a:ext uri="{FF2B5EF4-FFF2-40B4-BE49-F238E27FC236}">
                <a16:creationId xmlns:a16="http://schemas.microsoft.com/office/drawing/2014/main" id="{F23BC4AC-95AC-52F5-D886-503759605104}"/>
              </a:ext>
            </a:extLst>
          </p:cNvPr>
          <p:cNvSpPr>
            <a:spLocks noGrp="1"/>
          </p:cNvSpPr>
          <p:nvPr>
            <p:ph type="body" sz="quarter" idx="12" hasCustomPrompt="1"/>
          </p:nvPr>
        </p:nvSpPr>
        <p:spPr>
          <a:xfrm>
            <a:off x="269174" y="1431906"/>
            <a:ext cx="11539664" cy="292608"/>
          </a:xfrm>
        </p:spPr>
        <p:txBody>
          <a:bodyPr/>
          <a:lstStyle>
            <a:lvl1pPr marL="0" indent="0" algn="l" defTabSz="914400" rtl="0" eaLnBrk="1" latinLnBrk="0" hangingPunct="1">
              <a:lnSpc>
                <a:spcPct val="80000"/>
              </a:lnSpc>
              <a:spcBef>
                <a:spcPct val="0"/>
              </a:spcBef>
              <a:buNone/>
              <a:defRPr lang="en-US" sz="1800" b="1" i="0" kern="1200" dirty="0" smtClean="0">
                <a:solidFill>
                  <a:schemeClr val="bg1"/>
                </a:solidFill>
                <a:latin typeface="Arial" panose="020B0604020202020204" pitchFamily="34" charset="0"/>
                <a:ea typeface="+mj-ea"/>
                <a:cs typeface="+mj-cs"/>
              </a:defRPr>
            </a:lvl1pPr>
            <a:lvl2pPr marL="55562"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0" name="Slide Number Placeholder 2">
            <a:extLst>
              <a:ext uri="{FF2B5EF4-FFF2-40B4-BE49-F238E27FC236}">
                <a16:creationId xmlns:a16="http://schemas.microsoft.com/office/drawing/2014/main" id="{E332F178-498F-5CA6-02A7-49FF6E024776}"/>
              </a:ext>
            </a:extLst>
          </p:cNvPr>
          <p:cNvSpPr>
            <a:spLocks noGrp="1"/>
          </p:cNvSpPr>
          <p:nvPr>
            <p:ph type="sldNum" sz="quarter" idx="4"/>
          </p:nvPr>
        </p:nvSpPr>
        <p:spPr>
          <a:xfrm>
            <a:off x="11213432" y="6319440"/>
            <a:ext cx="728632" cy="367872"/>
          </a:xfrm>
          <a:prstGeom prst="rect">
            <a:avLst/>
          </a:prstGeom>
        </p:spPr>
        <p:txBody>
          <a:bodyPr vert="horz" lIns="91440" tIns="45720" rIns="91440" bIns="45720" rtlCol="0" anchor="ctr"/>
          <a:lstStyle>
            <a:lvl1pPr algn="r">
              <a:defRPr lang="en-US" sz="1300" b="0" i="0" smtClean="0">
                <a:solidFill>
                  <a:schemeClr val="tx1"/>
                </a:solidFill>
                <a:latin typeface="Impact" panose="020B0806030902050204" pitchFamily="34" charset="0"/>
              </a:defRPr>
            </a:lvl1pPr>
          </a:lstStyle>
          <a:p>
            <a:fld id="{67C3F941-3FEE-EA40-8EAD-E8A0CA148F63}" type="slidenum">
              <a:rPr lang="en-US" smtClean="0"/>
              <a:pPr/>
              <a:t>‹#›</a:t>
            </a:fld>
            <a:endParaRPr lang="en-US"/>
          </a:p>
        </p:txBody>
      </p:sp>
      <p:pic>
        <p:nvPicPr>
          <p:cNvPr id="2" name="Picture 1">
            <a:extLst>
              <a:ext uri="{FF2B5EF4-FFF2-40B4-BE49-F238E27FC236}">
                <a16:creationId xmlns:a16="http://schemas.microsoft.com/office/drawing/2014/main" id="{3F9A8BA7-8669-0876-59DA-E699DE6478E9}"/>
              </a:ext>
            </a:extLst>
          </p:cNvPr>
          <p:cNvPicPr>
            <a:picLocks noChangeAspect="1"/>
          </p:cNvPicPr>
          <p:nvPr userDrawn="1"/>
        </p:nvPicPr>
        <p:blipFill rotWithShape="1">
          <a:blip r:embed="rId2"/>
          <a:srcRect t="84200" r="85185"/>
          <a:stretch/>
        </p:blipFill>
        <p:spPr>
          <a:xfrm>
            <a:off x="-1016" y="5788251"/>
            <a:ext cx="1806209" cy="1084729"/>
          </a:xfrm>
          <a:prstGeom prst="rect">
            <a:avLst/>
          </a:prstGeom>
        </p:spPr>
      </p:pic>
    </p:spTree>
    <p:extLst>
      <p:ext uri="{BB962C8B-B14F-4D97-AF65-F5344CB8AC3E}">
        <p14:creationId xmlns:p14="http://schemas.microsoft.com/office/powerpoint/2010/main" val="399919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nd_Vista_Pattern_2">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DEB284-13AD-6DB9-180B-D8525ECAA740}"/>
              </a:ext>
            </a:extLst>
          </p:cNvPr>
          <p:cNvSpPr>
            <a:spLocks/>
          </p:cNvSpPr>
          <p:nvPr userDrawn="1"/>
        </p:nvSpPr>
        <p:spPr>
          <a:xfrm>
            <a:off x="4884251" y="0"/>
            <a:ext cx="2440805" cy="22821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 name="Rectangle 2">
            <a:extLst>
              <a:ext uri="{FF2B5EF4-FFF2-40B4-BE49-F238E27FC236}">
                <a16:creationId xmlns:a16="http://schemas.microsoft.com/office/drawing/2014/main" id="{0FBB630D-EB47-A073-AC36-0D4F94354F20}"/>
              </a:ext>
            </a:extLst>
          </p:cNvPr>
          <p:cNvSpPr>
            <a:spLocks/>
          </p:cNvSpPr>
          <p:nvPr userDrawn="1"/>
        </p:nvSpPr>
        <p:spPr>
          <a:xfrm>
            <a:off x="4884251" y="4570093"/>
            <a:ext cx="2440805" cy="22982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22" name="Rectangle 21">
            <a:extLst>
              <a:ext uri="{FF2B5EF4-FFF2-40B4-BE49-F238E27FC236}">
                <a16:creationId xmlns:a16="http://schemas.microsoft.com/office/drawing/2014/main" id="{6C80CB0B-E6E1-D90F-D7ED-CE349DEF35E7}"/>
              </a:ext>
            </a:extLst>
          </p:cNvPr>
          <p:cNvSpPr>
            <a:spLocks/>
          </p:cNvSpPr>
          <p:nvPr userDrawn="1"/>
        </p:nvSpPr>
        <p:spPr>
          <a:xfrm>
            <a:off x="7308915" y="0"/>
            <a:ext cx="2440805" cy="228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27" name="Rectangle 26">
            <a:extLst>
              <a:ext uri="{FF2B5EF4-FFF2-40B4-BE49-F238E27FC236}">
                <a16:creationId xmlns:a16="http://schemas.microsoft.com/office/drawing/2014/main" id="{29CB1890-6D16-92EF-02A7-A15433574933}"/>
              </a:ext>
            </a:extLst>
          </p:cNvPr>
          <p:cNvSpPr>
            <a:spLocks/>
          </p:cNvSpPr>
          <p:nvPr userDrawn="1"/>
        </p:nvSpPr>
        <p:spPr>
          <a:xfrm>
            <a:off x="7308915" y="4570093"/>
            <a:ext cx="2440805" cy="2298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5" name="Rectangle 34">
            <a:extLst>
              <a:ext uri="{FF2B5EF4-FFF2-40B4-BE49-F238E27FC236}">
                <a16:creationId xmlns:a16="http://schemas.microsoft.com/office/drawing/2014/main" id="{9C73928C-860A-A71C-3A43-FBEFE75A541D}"/>
              </a:ext>
            </a:extLst>
          </p:cNvPr>
          <p:cNvSpPr>
            <a:spLocks/>
          </p:cNvSpPr>
          <p:nvPr userDrawn="1"/>
        </p:nvSpPr>
        <p:spPr>
          <a:xfrm>
            <a:off x="9751196" y="4571381"/>
            <a:ext cx="2440805" cy="22866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6" name="Rectangle 35">
            <a:extLst>
              <a:ext uri="{FF2B5EF4-FFF2-40B4-BE49-F238E27FC236}">
                <a16:creationId xmlns:a16="http://schemas.microsoft.com/office/drawing/2014/main" id="{7CFCDFEF-ECC9-96AB-CD33-A7058773E450}"/>
              </a:ext>
            </a:extLst>
          </p:cNvPr>
          <p:cNvSpPr>
            <a:spLocks/>
          </p:cNvSpPr>
          <p:nvPr userDrawn="1"/>
        </p:nvSpPr>
        <p:spPr>
          <a:xfrm>
            <a:off x="9751196" y="0"/>
            <a:ext cx="2440805" cy="2282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37" name="Rectangle 36">
            <a:extLst>
              <a:ext uri="{FF2B5EF4-FFF2-40B4-BE49-F238E27FC236}">
                <a16:creationId xmlns:a16="http://schemas.microsoft.com/office/drawing/2014/main" id="{702F001F-8946-1153-7629-152D230FF1CD}"/>
              </a:ext>
            </a:extLst>
          </p:cNvPr>
          <p:cNvSpPr>
            <a:spLocks/>
          </p:cNvSpPr>
          <p:nvPr userDrawn="1"/>
        </p:nvSpPr>
        <p:spPr>
          <a:xfrm>
            <a:off x="9751196" y="2271865"/>
            <a:ext cx="2440805" cy="22982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32" name="Picture 31">
            <a:extLst>
              <a:ext uri="{FF2B5EF4-FFF2-40B4-BE49-F238E27FC236}">
                <a16:creationId xmlns:a16="http://schemas.microsoft.com/office/drawing/2014/main" id="{9964211E-AB8F-6247-39D6-1581D144A80B}"/>
              </a:ext>
            </a:extLst>
          </p:cNvPr>
          <p:cNvPicPr>
            <a:picLocks noChangeAspect="1"/>
          </p:cNvPicPr>
          <p:nvPr userDrawn="1"/>
        </p:nvPicPr>
        <p:blipFill>
          <a:blip r:embed="rId2"/>
          <a:stretch>
            <a:fillRect/>
          </a:stretch>
        </p:blipFill>
        <p:spPr>
          <a:xfrm>
            <a:off x="5272635" y="460609"/>
            <a:ext cx="1655872" cy="1341023"/>
          </a:xfrm>
          <a:prstGeom prst="rect">
            <a:avLst/>
          </a:prstGeom>
        </p:spPr>
      </p:pic>
      <p:pic>
        <p:nvPicPr>
          <p:cNvPr id="38" name="Picture 37">
            <a:extLst>
              <a:ext uri="{FF2B5EF4-FFF2-40B4-BE49-F238E27FC236}">
                <a16:creationId xmlns:a16="http://schemas.microsoft.com/office/drawing/2014/main" id="{506D2B7A-6E47-7B54-1330-043B75B893AB}"/>
              </a:ext>
            </a:extLst>
          </p:cNvPr>
          <p:cNvPicPr>
            <a:picLocks noChangeAspect="1"/>
          </p:cNvPicPr>
          <p:nvPr userDrawn="1"/>
        </p:nvPicPr>
        <p:blipFill>
          <a:blip r:embed="rId3"/>
          <a:stretch>
            <a:fillRect/>
          </a:stretch>
        </p:blipFill>
        <p:spPr>
          <a:xfrm>
            <a:off x="10156106" y="460609"/>
            <a:ext cx="1655872" cy="1341023"/>
          </a:xfrm>
          <a:prstGeom prst="rect">
            <a:avLst/>
          </a:prstGeom>
        </p:spPr>
      </p:pic>
      <p:pic>
        <p:nvPicPr>
          <p:cNvPr id="39" name="Picture 38">
            <a:extLst>
              <a:ext uri="{FF2B5EF4-FFF2-40B4-BE49-F238E27FC236}">
                <a16:creationId xmlns:a16="http://schemas.microsoft.com/office/drawing/2014/main" id="{5EA2F2EB-3310-C2C0-AA50-3F194BFADB8D}"/>
              </a:ext>
            </a:extLst>
          </p:cNvPr>
          <p:cNvPicPr>
            <a:picLocks noChangeAspect="1"/>
          </p:cNvPicPr>
          <p:nvPr userDrawn="1"/>
        </p:nvPicPr>
        <p:blipFill>
          <a:blip r:embed="rId2"/>
          <a:stretch>
            <a:fillRect/>
          </a:stretch>
        </p:blipFill>
        <p:spPr>
          <a:xfrm>
            <a:off x="10156106" y="2751806"/>
            <a:ext cx="1655872" cy="1341023"/>
          </a:xfrm>
          <a:prstGeom prst="rect">
            <a:avLst/>
          </a:prstGeom>
        </p:spPr>
      </p:pic>
      <p:pic>
        <p:nvPicPr>
          <p:cNvPr id="42" name="Picture 41">
            <a:extLst>
              <a:ext uri="{FF2B5EF4-FFF2-40B4-BE49-F238E27FC236}">
                <a16:creationId xmlns:a16="http://schemas.microsoft.com/office/drawing/2014/main" id="{BE2DBE89-C438-41FA-B75D-DA12F10382BF}"/>
              </a:ext>
            </a:extLst>
          </p:cNvPr>
          <p:cNvPicPr>
            <a:picLocks noChangeAspect="1"/>
          </p:cNvPicPr>
          <p:nvPr userDrawn="1"/>
        </p:nvPicPr>
        <p:blipFill>
          <a:blip r:embed="rId4"/>
          <a:stretch>
            <a:fillRect/>
          </a:stretch>
        </p:blipFill>
        <p:spPr>
          <a:xfrm>
            <a:off x="7709702" y="460609"/>
            <a:ext cx="1655872" cy="1341023"/>
          </a:xfrm>
          <a:prstGeom prst="rect">
            <a:avLst/>
          </a:prstGeom>
        </p:spPr>
      </p:pic>
      <p:pic>
        <p:nvPicPr>
          <p:cNvPr id="43" name="Picture 42">
            <a:extLst>
              <a:ext uri="{FF2B5EF4-FFF2-40B4-BE49-F238E27FC236}">
                <a16:creationId xmlns:a16="http://schemas.microsoft.com/office/drawing/2014/main" id="{DE4E7F89-D364-7AF5-E93E-A0622DBCE655}"/>
              </a:ext>
            </a:extLst>
          </p:cNvPr>
          <p:cNvPicPr>
            <a:picLocks noChangeAspect="1"/>
          </p:cNvPicPr>
          <p:nvPr userDrawn="1"/>
        </p:nvPicPr>
        <p:blipFill>
          <a:blip r:embed="rId3"/>
          <a:stretch>
            <a:fillRect/>
          </a:stretch>
        </p:blipFill>
        <p:spPr>
          <a:xfrm>
            <a:off x="10147172" y="5028137"/>
            <a:ext cx="1655872" cy="1341023"/>
          </a:xfrm>
          <a:prstGeom prst="rect">
            <a:avLst/>
          </a:prstGeom>
        </p:spPr>
      </p:pic>
      <p:sp>
        <p:nvSpPr>
          <p:cNvPr id="45" name="Rectangle 44">
            <a:extLst>
              <a:ext uri="{FF2B5EF4-FFF2-40B4-BE49-F238E27FC236}">
                <a16:creationId xmlns:a16="http://schemas.microsoft.com/office/drawing/2014/main" id="{A6A0BEC5-CFB6-1163-C820-72EE363DF055}"/>
              </a:ext>
            </a:extLst>
          </p:cNvPr>
          <p:cNvSpPr>
            <a:spLocks/>
          </p:cNvSpPr>
          <p:nvPr userDrawn="1"/>
        </p:nvSpPr>
        <p:spPr>
          <a:xfrm>
            <a:off x="1" y="-10321"/>
            <a:ext cx="2440805" cy="2423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46" name="Rectangle 45">
            <a:extLst>
              <a:ext uri="{FF2B5EF4-FFF2-40B4-BE49-F238E27FC236}">
                <a16:creationId xmlns:a16="http://schemas.microsoft.com/office/drawing/2014/main" id="{D84DA56F-0C4B-BDE1-71EE-65A52ED11ACB}"/>
              </a:ext>
            </a:extLst>
          </p:cNvPr>
          <p:cNvSpPr>
            <a:spLocks/>
          </p:cNvSpPr>
          <p:nvPr userDrawn="1"/>
        </p:nvSpPr>
        <p:spPr>
          <a:xfrm>
            <a:off x="0" y="4574481"/>
            <a:ext cx="2447681" cy="22835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47" name="Rectangle 46">
            <a:extLst>
              <a:ext uri="{FF2B5EF4-FFF2-40B4-BE49-F238E27FC236}">
                <a16:creationId xmlns:a16="http://schemas.microsoft.com/office/drawing/2014/main" id="{AF69A90B-E834-7144-3583-E9DBAACBF9CC}"/>
              </a:ext>
            </a:extLst>
          </p:cNvPr>
          <p:cNvSpPr>
            <a:spLocks/>
          </p:cNvSpPr>
          <p:nvPr userDrawn="1"/>
        </p:nvSpPr>
        <p:spPr>
          <a:xfrm>
            <a:off x="1" y="2289193"/>
            <a:ext cx="2440805" cy="22866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48" name="Rectangle 47">
            <a:extLst>
              <a:ext uri="{FF2B5EF4-FFF2-40B4-BE49-F238E27FC236}">
                <a16:creationId xmlns:a16="http://schemas.microsoft.com/office/drawing/2014/main" id="{5DAC3911-FB01-E706-741B-2B70385CABD2}"/>
              </a:ext>
            </a:extLst>
          </p:cNvPr>
          <p:cNvSpPr>
            <a:spLocks/>
          </p:cNvSpPr>
          <p:nvPr userDrawn="1"/>
        </p:nvSpPr>
        <p:spPr>
          <a:xfrm>
            <a:off x="2442282" y="4570093"/>
            <a:ext cx="2440805" cy="2298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sp>
        <p:nvSpPr>
          <p:cNvPr id="49" name="Rectangle 48">
            <a:extLst>
              <a:ext uri="{FF2B5EF4-FFF2-40B4-BE49-F238E27FC236}">
                <a16:creationId xmlns:a16="http://schemas.microsoft.com/office/drawing/2014/main" id="{32D7476F-AC80-C8D6-C178-6F5FE8923959}"/>
              </a:ext>
            </a:extLst>
          </p:cNvPr>
          <p:cNvSpPr>
            <a:spLocks/>
          </p:cNvSpPr>
          <p:nvPr userDrawn="1"/>
        </p:nvSpPr>
        <p:spPr>
          <a:xfrm>
            <a:off x="2437458" y="0"/>
            <a:ext cx="2445629" cy="2282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44" name="Picture 43">
            <a:extLst>
              <a:ext uri="{FF2B5EF4-FFF2-40B4-BE49-F238E27FC236}">
                <a16:creationId xmlns:a16="http://schemas.microsoft.com/office/drawing/2014/main" id="{5476C6A7-3B8F-1259-CD83-BD25B5AB3C62}"/>
              </a:ext>
            </a:extLst>
          </p:cNvPr>
          <p:cNvPicPr>
            <a:picLocks noChangeAspect="1"/>
          </p:cNvPicPr>
          <p:nvPr userDrawn="1"/>
        </p:nvPicPr>
        <p:blipFill>
          <a:blip r:embed="rId2"/>
          <a:stretch>
            <a:fillRect/>
          </a:stretch>
        </p:blipFill>
        <p:spPr>
          <a:xfrm>
            <a:off x="7715276" y="5028137"/>
            <a:ext cx="1655872" cy="1341023"/>
          </a:xfrm>
          <a:prstGeom prst="rect">
            <a:avLst/>
          </a:prstGeom>
        </p:spPr>
      </p:pic>
      <p:pic>
        <p:nvPicPr>
          <p:cNvPr id="51" name="Picture 50">
            <a:extLst>
              <a:ext uri="{FF2B5EF4-FFF2-40B4-BE49-F238E27FC236}">
                <a16:creationId xmlns:a16="http://schemas.microsoft.com/office/drawing/2014/main" id="{9F477C4E-CF81-2BFC-1841-C39F3846E497}"/>
              </a:ext>
            </a:extLst>
          </p:cNvPr>
          <p:cNvPicPr>
            <a:picLocks noChangeAspect="1"/>
          </p:cNvPicPr>
          <p:nvPr userDrawn="1"/>
        </p:nvPicPr>
        <p:blipFill>
          <a:blip r:embed="rId3"/>
          <a:stretch>
            <a:fillRect/>
          </a:stretch>
        </p:blipFill>
        <p:spPr>
          <a:xfrm>
            <a:off x="2836987" y="460609"/>
            <a:ext cx="1655872" cy="1341023"/>
          </a:xfrm>
          <a:prstGeom prst="rect">
            <a:avLst/>
          </a:prstGeom>
        </p:spPr>
      </p:pic>
      <p:pic>
        <p:nvPicPr>
          <p:cNvPr id="53" name="Picture 52">
            <a:extLst>
              <a:ext uri="{FF2B5EF4-FFF2-40B4-BE49-F238E27FC236}">
                <a16:creationId xmlns:a16="http://schemas.microsoft.com/office/drawing/2014/main" id="{F8DCE47A-8A8F-3F34-D1AF-411426179D64}"/>
              </a:ext>
            </a:extLst>
          </p:cNvPr>
          <p:cNvPicPr>
            <a:picLocks noChangeAspect="1"/>
          </p:cNvPicPr>
          <p:nvPr userDrawn="1"/>
        </p:nvPicPr>
        <p:blipFill>
          <a:blip r:embed="rId3"/>
          <a:stretch>
            <a:fillRect/>
          </a:stretch>
        </p:blipFill>
        <p:spPr>
          <a:xfrm>
            <a:off x="393202" y="2763381"/>
            <a:ext cx="1655872" cy="1341023"/>
          </a:xfrm>
          <a:prstGeom prst="rect">
            <a:avLst/>
          </a:prstGeom>
        </p:spPr>
      </p:pic>
      <p:pic>
        <p:nvPicPr>
          <p:cNvPr id="54" name="Picture 53">
            <a:extLst>
              <a:ext uri="{FF2B5EF4-FFF2-40B4-BE49-F238E27FC236}">
                <a16:creationId xmlns:a16="http://schemas.microsoft.com/office/drawing/2014/main" id="{2B3291EE-894B-4652-FC8A-D01B8AAC5341}"/>
              </a:ext>
            </a:extLst>
          </p:cNvPr>
          <p:cNvPicPr>
            <a:picLocks noChangeAspect="1"/>
          </p:cNvPicPr>
          <p:nvPr userDrawn="1"/>
        </p:nvPicPr>
        <p:blipFill>
          <a:blip r:embed="rId4"/>
          <a:stretch>
            <a:fillRect/>
          </a:stretch>
        </p:blipFill>
        <p:spPr>
          <a:xfrm>
            <a:off x="393202" y="460609"/>
            <a:ext cx="1655872" cy="1341023"/>
          </a:xfrm>
          <a:prstGeom prst="rect">
            <a:avLst/>
          </a:prstGeom>
        </p:spPr>
      </p:pic>
      <p:pic>
        <p:nvPicPr>
          <p:cNvPr id="55" name="Picture 54">
            <a:extLst>
              <a:ext uri="{FF2B5EF4-FFF2-40B4-BE49-F238E27FC236}">
                <a16:creationId xmlns:a16="http://schemas.microsoft.com/office/drawing/2014/main" id="{1E78DD2E-B41B-CE63-35F4-D0C87FBE8A06}"/>
              </a:ext>
            </a:extLst>
          </p:cNvPr>
          <p:cNvPicPr>
            <a:picLocks noChangeAspect="1"/>
          </p:cNvPicPr>
          <p:nvPr userDrawn="1"/>
        </p:nvPicPr>
        <p:blipFill>
          <a:blip r:embed="rId3"/>
          <a:stretch>
            <a:fillRect/>
          </a:stretch>
        </p:blipFill>
        <p:spPr>
          <a:xfrm>
            <a:off x="5265568" y="5028136"/>
            <a:ext cx="1655872" cy="1341023"/>
          </a:xfrm>
          <a:prstGeom prst="rect">
            <a:avLst/>
          </a:prstGeom>
        </p:spPr>
      </p:pic>
      <p:pic>
        <p:nvPicPr>
          <p:cNvPr id="56" name="Picture 55">
            <a:extLst>
              <a:ext uri="{FF2B5EF4-FFF2-40B4-BE49-F238E27FC236}">
                <a16:creationId xmlns:a16="http://schemas.microsoft.com/office/drawing/2014/main" id="{D7C9590E-4387-74C3-A86C-A1D5FBCA53BC}"/>
              </a:ext>
            </a:extLst>
          </p:cNvPr>
          <p:cNvPicPr>
            <a:picLocks noChangeAspect="1"/>
          </p:cNvPicPr>
          <p:nvPr userDrawn="1"/>
        </p:nvPicPr>
        <p:blipFill>
          <a:blip r:embed="rId2"/>
          <a:stretch>
            <a:fillRect/>
          </a:stretch>
        </p:blipFill>
        <p:spPr>
          <a:xfrm>
            <a:off x="393202" y="5028137"/>
            <a:ext cx="1655872" cy="1341023"/>
          </a:xfrm>
          <a:prstGeom prst="rect">
            <a:avLst/>
          </a:prstGeom>
        </p:spPr>
      </p:pic>
      <p:pic>
        <p:nvPicPr>
          <p:cNvPr id="34" name="Picture 33">
            <a:extLst>
              <a:ext uri="{FF2B5EF4-FFF2-40B4-BE49-F238E27FC236}">
                <a16:creationId xmlns:a16="http://schemas.microsoft.com/office/drawing/2014/main" id="{9D2BF31D-7FFA-2B6C-71B7-C97D3CE8CA77}"/>
              </a:ext>
            </a:extLst>
          </p:cNvPr>
          <p:cNvPicPr>
            <a:picLocks noChangeAspect="1"/>
          </p:cNvPicPr>
          <p:nvPr userDrawn="1"/>
        </p:nvPicPr>
        <p:blipFill>
          <a:blip r:embed="rId4"/>
          <a:stretch>
            <a:fillRect/>
          </a:stretch>
        </p:blipFill>
        <p:spPr>
          <a:xfrm>
            <a:off x="2827960" y="5028137"/>
            <a:ext cx="1655872" cy="1341023"/>
          </a:xfrm>
          <a:prstGeom prst="rect">
            <a:avLst/>
          </a:prstGeom>
        </p:spPr>
      </p:pic>
      <p:sp>
        <p:nvSpPr>
          <p:cNvPr id="4" name="TextBox 3">
            <a:extLst>
              <a:ext uri="{FF2B5EF4-FFF2-40B4-BE49-F238E27FC236}">
                <a16:creationId xmlns:a16="http://schemas.microsoft.com/office/drawing/2014/main" id="{D77E2A6F-0406-D601-2A99-04EAD898963F}"/>
              </a:ext>
            </a:extLst>
          </p:cNvPr>
          <p:cNvSpPr txBox="1"/>
          <p:nvPr userDrawn="1"/>
        </p:nvSpPr>
        <p:spPr>
          <a:xfrm>
            <a:off x="834189" y="2647007"/>
            <a:ext cx="10507579" cy="1569660"/>
          </a:xfrm>
          <a:prstGeom prst="rect">
            <a:avLst/>
          </a:prstGeom>
          <a:noFill/>
        </p:spPr>
        <p:txBody>
          <a:bodyPr wrap="square" anchor="ctr">
            <a:spAutoFit/>
          </a:bodyPr>
          <a:lstStyle/>
          <a:p>
            <a:pPr algn="ctr"/>
            <a:r>
              <a:rPr kumimoji="0" lang="en-US" sz="9600" b="0" i="0" u="none" strike="noStrike" kern="1200" cap="none" spc="0" normalizeH="0" baseline="0" noProof="0">
                <a:ln>
                  <a:noFill/>
                </a:ln>
                <a:solidFill>
                  <a:schemeClr val="tx2"/>
                </a:solidFill>
                <a:effectLst/>
                <a:uLnTx/>
                <a:uFillTx/>
                <a:latin typeface="Impact" panose="020B0806030902050204" pitchFamily="34" charset="0"/>
                <a:ea typeface="+mj-ea"/>
                <a:cs typeface="+mj-cs"/>
              </a:rPr>
              <a:t>THANK YOU</a:t>
            </a:r>
            <a:endParaRPr lang="en-US" sz="9600" b="0" i="0">
              <a:solidFill>
                <a:schemeClr val="tx2"/>
              </a:solidFill>
              <a:latin typeface="Impact" panose="020B0806030902050204" pitchFamily="34" charset="0"/>
            </a:endParaRPr>
          </a:p>
        </p:txBody>
      </p:sp>
    </p:spTree>
    <p:extLst>
      <p:ext uri="{BB962C8B-B14F-4D97-AF65-F5344CB8AC3E}">
        <p14:creationId xmlns:p14="http://schemas.microsoft.com/office/powerpoint/2010/main" val="36917896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nd_Vista_Logos">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8E1C16C-1BF9-B3AA-4BBD-E0D3DE13B2E7}"/>
              </a:ext>
            </a:extLst>
          </p:cNvPr>
          <p:cNvSpPr>
            <a:spLocks/>
          </p:cNvSpPr>
          <p:nvPr userDrawn="1"/>
        </p:nvSpPr>
        <p:spPr>
          <a:xfrm>
            <a:off x="2433398" y="2282187"/>
            <a:ext cx="7321814" cy="2282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panose="020B0604020202020204" pitchFamily="34" charset="0"/>
            </a:endParaRPr>
          </a:p>
        </p:txBody>
      </p:sp>
      <p:pic>
        <p:nvPicPr>
          <p:cNvPr id="2" name="Picture 1" descr="A black background with white text&#10;&#10;Description automatically generated">
            <a:extLst>
              <a:ext uri="{FF2B5EF4-FFF2-40B4-BE49-F238E27FC236}">
                <a16:creationId xmlns:a16="http://schemas.microsoft.com/office/drawing/2014/main" id="{739316EC-D69D-2280-DA1A-80E1AE020C1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108681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D90A8A-973A-9FE3-D890-9DC2424F496C}"/>
              </a:ext>
            </a:extLst>
          </p:cNvPr>
          <p:cNvSpPr>
            <a:spLocks noGrp="1"/>
          </p:cNvSpPr>
          <p:nvPr>
            <p:ph type="title"/>
          </p:nvPr>
        </p:nvSpPr>
        <p:spPr>
          <a:xfrm>
            <a:off x="267748" y="339475"/>
            <a:ext cx="11122040" cy="931327"/>
          </a:xfrm>
          <a:prstGeom prst="rect">
            <a:avLst/>
          </a:prstGeom>
        </p:spPr>
        <p:txBody>
          <a:bodyPr vert="horz" lIns="91440" tIns="45720" rIns="91440" bIns="45720" rtlCol="0" anchor="t" anchorCtr="0">
            <a:noAutofit/>
          </a:bodyPr>
          <a:lstStyle/>
          <a:p>
            <a:r>
              <a:rPr lang="en-US"/>
              <a:t>CLICK TO EDIT </a:t>
            </a:r>
            <a:br>
              <a:rPr lang="en-US"/>
            </a:br>
            <a:r>
              <a:rPr lang="en-US"/>
              <a:t>MASTER TITLE</a:t>
            </a:r>
          </a:p>
        </p:txBody>
      </p:sp>
      <p:sp>
        <p:nvSpPr>
          <p:cNvPr id="4" name="Text Placeholder 11">
            <a:extLst>
              <a:ext uri="{FF2B5EF4-FFF2-40B4-BE49-F238E27FC236}">
                <a16:creationId xmlns:a16="http://schemas.microsoft.com/office/drawing/2014/main" id="{04C3E459-7D15-01BB-8695-06F37579441B}"/>
              </a:ext>
            </a:extLst>
          </p:cNvPr>
          <p:cNvSpPr txBox="1">
            <a:spLocks/>
          </p:cNvSpPr>
          <p:nvPr userDrawn="1"/>
        </p:nvSpPr>
        <p:spPr>
          <a:xfrm>
            <a:off x="462708" y="3249613"/>
            <a:ext cx="11391155" cy="2600344"/>
          </a:xfrm>
          <a:prstGeom prst="rect">
            <a:avLst/>
          </a:prstGeom>
        </p:spPr>
        <p:txBody>
          <a:bodyPr/>
          <a:lstStyle>
            <a:lvl1pPr marL="0" indent="0" algn="l" defTabSz="914400" rtl="0" eaLnBrk="1" latinLnBrk="0" hangingPunct="1">
              <a:lnSpc>
                <a:spcPct val="90000"/>
              </a:lnSpc>
              <a:spcBef>
                <a:spcPts val="1000"/>
              </a:spcBef>
              <a:buClr>
                <a:schemeClr val="bg1"/>
              </a:buClr>
              <a:buSzPct val="75000"/>
              <a:buFont typeface="Arial" panose="020B0604020202020204" pitchFamily="34" charset="0"/>
              <a:buNone/>
              <a:defRPr sz="2200" b="0" i="0" kern="1200">
                <a:solidFill>
                  <a:schemeClr val="tx2"/>
                </a:solidFill>
                <a:latin typeface="Paramount Vista Sans Semi Cond" pitchFamily="2" charset="77"/>
                <a:ea typeface="+mn-ea"/>
                <a:cs typeface="+mn-cs"/>
              </a:defRPr>
            </a:lvl1pPr>
            <a:lvl2pPr marL="0" indent="-146050" algn="l" defTabSz="914400" rtl="0" eaLnBrk="1" latinLnBrk="0" hangingPunct="1">
              <a:lnSpc>
                <a:spcPct val="90000"/>
              </a:lnSpc>
              <a:spcBef>
                <a:spcPts val="500"/>
              </a:spcBef>
              <a:buClr>
                <a:schemeClr val="bg1"/>
              </a:buClr>
              <a:buSzPct val="70000"/>
              <a:buFont typeface="Arial" panose="020B0604020202020204" pitchFamily="34" charset="0"/>
              <a:buChar char="•"/>
              <a:tabLst/>
              <a:defRPr sz="1600" b="0" i="0" kern="1200">
                <a:solidFill>
                  <a:schemeClr val="tx2"/>
                </a:solidFill>
                <a:latin typeface="Paramount Vista Sans Semi Cond" pitchFamily="2" charset="77"/>
                <a:ea typeface="+mn-ea"/>
                <a:cs typeface="+mn-cs"/>
              </a:defRPr>
            </a:lvl2pPr>
            <a:lvl3pPr marL="301625" indent="-152400" algn="l" defTabSz="914400" rtl="0" eaLnBrk="1" latinLnBrk="0" hangingPunct="1">
              <a:lnSpc>
                <a:spcPct val="90000"/>
              </a:lnSpc>
              <a:spcBef>
                <a:spcPts val="500"/>
              </a:spcBef>
              <a:buClr>
                <a:schemeClr val="bg1"/>
              </a:buClr>
              <a:buSzPct val="75000"/>
              <a:buFont typeface="Arial" panose="020B0604020202020204" pitchFamily="34" charset="0"/>
              <a:buChar char="•"/>
              <a:defRPr sz="1100" b="0" i="0" kern="1200">
                <a:solidFill>
                  <a:schemeClr val="tx2"/>
                </a:solidFill>
                <a:latin typeface="Paramount Vista Sans Semi Cond" pitchFamily="2" charset="77"/>
                <a:ea typeface="+mn-ea"/>
                <a:cs typeface="+mn-cs"/>
              </a:defRPr>
            </a:lvl3pPr>
            <a:lvl4pPr marL="750888" indent="-334963" algn="l" defTabSz="914400" rtl="0" eaLnBrk="1" latinLnBrk="0" hangingPunct="1">
              <a:lnSpc>
                <a:spcPct val="90000"/>
              </a:lnSpc>
              <a:spcBef>
                <a:spcPts val="700"/>
              </a:spcBef>
              <a:buClr>
                <a:schemeClr val="bg1"/>
              </a:buClr>
              <a:buSzPct val="125000"/>
              <a:buFont typeface="Arial" panose="020B0604020202020204" pitchFamily="34" charset="0"/>
              <a:buNone/>
              <a:tabLst/>
              <a:defRPr sz="800" b="1" i="0" kern="1200">
                <a:solidFill>
                  <a:schemeClr val="tx2"/>
                </a:solidFill>
                <a:latin typeface="Peak Sans Bold" pitchFamily="2" charset="77"/>
                <a:ea typeface="+mn-ea"/>
                <a:cs typeface="+mn-cs"/>
              </a:defRPr>
            </a:lvl4pPr>
            <a:lvl5pPr marL="628650" indent="-781050" algn="l" defTabSz="914400" rtl="0" eaLnBrk="1" latinLnBrk="0" hangingPunct="1">
              <a:lnSpc>
                <a:spcPct val="90000"/>
              </a:lnSpc>
              <a:spcBef>
                <a:spcPts val="500"/>
              </a:spcBef>
              <a:buClr>
                <a:schemeClr val="bg1"/>
              </a:buClr>
              <a:buSzPct val="125000"/>
              <a:buFont typeface="Arial" panose="020B0604020202020204" pitchFamily="34" charset="0"/>
              <a:buNone/>
              <a:tabLst/>
              <a:defRPr lang="en-US" sz="800" b="1" i="0" kern="1200">
                <a:solidFill>
                  <a:schemeClr val="tx2"/>
                </a:solidFill>
                <a:latin typeface="Peak Sans Bold" pitchFamily="2" charset="77"/>
                <a:ea typeface="+mn-ea"/>
                <a:cs typeface="+mn-cs"/>
              </a:defRPr>
            </a:lvl5pPr>
            <a:lvl6pPr marL="2816225" indent="-815975" algn="l" defTabSz="914400" rtl="0" eaLnBrk="1" latinLnBrk="0" hangingPunct="1">
              <a:lnSpc>
                <a:spcPct val="90000"/>
              </a:lnSpc>
              <a:spcBef>
                <a:spcPts val="500"/>
              </a:spcBef>
              <a:buFont typeface="Arial" panose="020B0604020202020204" pitchFamily="34" charset="0"/>
              <a:buChar char="•"/>
              <a:tabLst/>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i="0">
              <a:latin typeface="Impact" panose="020B0806030902050204" pitchFamily="34" charset="0"/>
            </a:endParaRPr>
          </a:p>
        </p:txBody>
      </p:sp>
      <p:sp>
        <p:nvSpPr>
          <p:cNvPr id="7" name="Text Placeholder 6">
            <a:extLst>
              <a:ext uri="{FF2B5EF4-FFF2-40B4-BE49-F238E27FC236}">
                <a16:creationId xmlns:a16="http://schemas.microsoft.com/office/drawing/2014/main" id="{16830F17-6096-CD87-FE07-0A7743DF088D}"/>
              </a:ext>
            </a:extLst>
          </p:cNvPr>
          <p:cNvSpPr>
            <a:spLocks noGrp="1"/>
          </p:cNvSpPr>
          <p:nvPr>
            <p:ph type="body" idx="1"/>
          </p:nvPr>
        </p:nvSpPr>
        <p:spPr>
          <a:xfrm>
            <a:off x="462708" y="2011681"/>
            <a:ext cx="10927080" cy="404774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BF590508-5A18-371B-79B5-F4305187A118}"/>
              </a:ext>
            </a:extLst>
          </p:cNvPr>
          <p:cNvPicPr>
            <a:picLocks noChangeAspect="1"/>
          </p:cNvPicPr>
          <p:nvPr userDrawn="1"/>
        </p:nvPicPr>
        <p:blipFill>
          <a:blip r:embed="rId9"/>
          <a:srcRect/>
          <a:stretch/>
        </p:blipFill>
        <p:spPr>
          <a:xfrm>
            <a:off x="347472" y="6319439"/>
            <a:ext cx="374904" cy="298883"/>
          </a:xfrm>
          <a:prstGeom prst="rect">
            <a:avLst/>
          </a:prstGeom>
        </p:spPr>
      </p:pic>
      <p:sp>
        <p:nvSpPr>
          <p:cNvPr id="3" name="Slide Number Placeholder 2">
            <a:extLst>
              <a:ext uri="{FF2B5EF4-FFF2-40B4-BE49-F238E27FC236}">
                <a16:creationId xmlns:a16="http://schemas.microsoft.com/office/drawing/2014/main" id="{32596C8A-F6AB-0DBE-BD97-A104FA18565B}"/>
              </a:ext>
            </a:extLst>
          </p:cNvPr>
          <p:cNvSpPr>
            <a:spLocks noGrp="1"/>
          </p:cNvSpPr>
          <p:nvPr>
            <p:ph type="sldNum" sz="quarter" idx="4"/>
          </p:nvPr>
        </p:nvSpPr>
        <p:spPr>
          <a:xfrm>
            <a:off x="10940902" y="6319440"/>
            <a:ext cx="1001162" cy="367872"/>
          </a:xfrm>
          <a:prstGeom prst="rect">
            <a:avLst/>
          </a:prstGeom>
        </p:spPr>
        <p:txBody>
          <a:bodyPr vert="horz" lIns="91440" tIns="45720" rIns="91440" bIns="45720" rtlCol="0" anchor="ctr"/>
          <a:lstStyle>
            <a:lvl1pPr algn="r">
              <a:defRPr lang="en-US" sz="1300" b="0" i="0" smtClean="0">
                <a:solidFill>
                  <a:schemeClr val="tx2"/>
                </a:solidFill>
                <a:latin typeface="Impact" panose="020B0806030902050204" pitchFamily="34" charset="0"/>
              </a:defRPr>
            </a:lvl1pPr>
          </a:lstStyle>
          <a:p>
            <a:fld id="{67C3F941-3FEE-EA40-8EAD-E8A0CA148F63}" type="slidenum">
              <a:rPr lang="en-US" smtClean="0"/>
              <a:pPr/>
              <a:t>‹#›</a:t>
            </a:fld>
            <a:endParaRPr lang="en-US"/>
          </a:p>
        </p:txBody>
      </p:sp>
    </p:spTree>
    <p:extLst>
      <p:ext uri="{BB962C8B-B14F-4D97-AF65-F5344CB8AC3E}">
        <p14:creationId xmlns:p14="http://schemas.microsoft.com/office/powerpoint/2010/main" val="837629491"/>
      </p:ext>
    </p:extLst>
  </p:cSld>
  <p:clrMap bg1="lt1" tx1="dk1" bg2="lt2" tx2="dk2" accent1="accent1" accent2="accent2" accent3="accent3" accent4="accent4" accent5="accent5" accent6="accent6" hlink="hlink" folHlink="folHlink"/>
  <p:sldLayoutIdLst>
    <p:sldLayoutId id="2147483782" r:id="rId1"/>
    <p:sldLayoutId id="2147484330" r:id="rId2"/>
    <p:sldLayoutId id="2147484017" r:id="rId3"/>
    <p:sldLayoutId id="2147484284" r:id="rId4"/>
    <p:sldLayoutId id="2147484021" r:id="rId5"/>
    <p:sldLayoutId id="2147484331" r:id="rId6"/>
    <p:sldLayoutId id="2147484327" r:id="rId7"/>
  </p:sldLayoutIdLst>
  <p:hf hdr="0" ftr="0" dt="0"/>
  <p:txStyles>
    <p:titleStyle>
      <a:lvl1pPr algn="l" defTabSz="914400" rtl="0" eaLnBrk="1" latinLnBrk="0" hangingPunct="1">
        <a:lnSpc>
          <a:spcPct val="75000"/>
        </a:lnSpc>
        <a:spcBef>
          <a:spcPct val="0"/>
        </a:spcBef>
        <a:buNone/>
        <a:defRPr sz="4800" b="0" i="0" kern="1200">
          <a:solidFill>
            <a:schemeClr val="tx2"/>
          </a:solidFill>
          <a:latin typeface="Impact" panose="020B0806030902050204" pitchFamily="34" charset="0"/>
          <a:ea typeface="+mj-ea"/>
          <a:cs typeface="+mj-cs"/>
        </a:defRPr>
      </a:lvl1pPr>
    </p:titleStyle>
    <p:bodyStyle>
      <a:lvl1pPr marL="63500" indent="-6350" algn="l" defTabSz="914400" rtl="0" eaLnBrk="1" latinLnBrk="0" hangingPunct="1">
        <a:lnSpc>
          <a:spcPct val="100000"/>
        </a:lnSpc>
        <a:spcBef>
          <a:spcPts val="1000"/>
        </a:spcBef>
        <a:buClrTx/>
        <a:buSzPct val="75000"/>
        <a:buFont typeface="Arial" panose="020B0604020202020204" pitchFamily="34" charset="0"/>
        <a:buNone/>
        <a:tabLst/>
        <a:defRPr sz="1800" b="1" i="0" kern="1200">
          <a:solidFill>
            <a:schemeClr val="tx2"/>
          </a:solidFill>
          <a:latin typeface="Arial" panose="020B0604020202020204" pitchFamily="34" charset="0"/>
          <a:ea typeface="+mn-ea"/>
          <a:cs typeface="+mn-cs"/>
        </a:defRPr>
      </a:lvl1pPr>
      <a:lvl2pPr marL="246063" indent="-182563" algn="l" defTabSz="914400" rtl="0" eaLnBrk="1" latinLnBrk="0" hangingPunct="1">
        <a:lnSpc>
          <a:spcPct val="100000"/>
        </a:lnSpc>
        <a:spcBef>
          <a:spcPts val="600"/>
        </a:spcBef>
        <a:buClr>
          <a:schemeClr val="bg1"/>
        </a:buClr>
        <a:buSzPct val="100000"/>
        <a:buFont typeface="Wingdings" pitchFamily="2" charset="2"/>
        <a:buChar char="§"/>
        <a:tabLst/>
        <a:defRPr sz="1600" b="0" i="0" kern="1200">
          <a:solidFill>
            <a:schemeClr val="tx2"/>
          </a:solidFill>
          <a:latin typeface="Arial" panose="020B0604020202020204" pitchFamily="34" charset="0"/>
          <a:ea typeface="+mn-ea"/>
          <a:cs typeface="+mn-cs"/>
        </a:defRPr>
      </a:lvl2pPr>
      <a:lvl3pPr marL="519113" indent="-182563" algn="l" defTabSz="914400" rtl="0" eaLnBrk="1" latinLnBrk="0" hangingPunct="1">
        <a:lnSpc>
          <a:spcPct val="100000"/>
        </a:lnSpc>
        <a:spcBef>
          <a:spcPts val="600"/>
        </a:spcBef>
        <a:buClr>
          <a:schemeClr val="bg1"/>
        </a:buClr>
        <a:buSzPct val="125000"/>
        <a:buFont typeface="STIXGeneral-Regular" pitchFamily="2" charset="2"/>
        <a:buChar char="⎯"/>
        <a:tabLst/>
        <a:defRPr sz="1400" b="0" i="0" kern="1200">
          <a:solidFill>
            <a:schemeClr val="tx2"/>
          </a:solidFill>
          <a:latin typeface="Arial" panose="020B0604020202020204" pitchFamily="34" charset="0"/>
          <a:ea typeface="+mn-ea"/>
          <a:cs typeface="+mn-cs"/>
        </a:defRPr>
      </a:lvl3pPr>
      <a:lvl4pPr marL="809625" indent="-190500" algn="l" defTabSz="914400" rtl="0" eaLnBrk="1" latinLnBrk="0" hangingPunct="1">
        <a:lnSpc>
          <a:spcPct val="100000"/>
        </a:lnSpc>
        <a:spcBef>
          <a:spcPts val="600"/>
        </a:spcBef>
        <a:buClr>
          <a:schemeClr val="bg1"/>
        </a:buClr>
        <a:buSzPct val="125000"/>
        <a:buFont typeface="Arial" panose="020B0604020202020204" pitchFamily="34" charset="0"/>
        <a:buChar char="•"/>
        <a:tabLst/>
        <a:defRPr sz="1200" b="0" i="0" kern="1200">
          <a:solidFill>
            <a:schemeClr val="tx2"/>
          </a:solidFill>
          <a:latin typeface="Arial" panose="020B0604020202020204" pitchFamily="34" charset="0"/>
          <a:ea typeface="+mn-ea"/>
          <a:cs typeface="+mn-cs"/>
        </a:defRPr>
      </a:lvl4pPr>
      <a:lvl5pPr marL="1087438" indent="-190500" algn="l" defTabSz="914400" rtl="0" eaLnBrk="1" latinLnBrk="0" hangingPunct="1">
        <a:lnSpc>
          <a:spcPct val="100000"/>
        </a:lnSpc>
        <a:spcBef>
          <a:spcPts val="600"/>
        </a:spcBef>
        <a:buClr>
          <a:schemeClr val="bg1"/>
        </a:buClr>
        <a:buSzPct val="125000"/>
        <a:buFont typeface="Wingdings" pitchFamily="2" charset="2"/>
        <a:buChar char="§"/>
        <a:tabLst/>
        <a:defRPr lang="en-US" sz="1100" b="0" i="0" kern="1200" dirty="0">
          <a:solidFill>
            <a:schemeClr val="tx2"/>
          </a:solidFill>
          <a:latin typeface="Arial" panose="020B0604020202020204" pitchFamily="34" charset="0"/>
          <a:ea typeface="+mn-ea"/>
          <a:cs typeface="+mn-cs"/>
        </a:defRPr>
      </a:lvl5pPr>
      <a:lvl6pPr marL="1838325" indent="-579438" algn="l" defTabSz="914400" rtl="0" eaLnBrk="1" latinLnBrk="0" hangingPunct="1">
        <a:lnSpc>
          <a:spcPct val="90000"/>
        </a:lnSpc>
        <a:spcBef>
          <a:spcPts val="500"/>
        </a:spcBef>
        <a:buFont typeface="Arial" panose="020B0604020202020204" pitchFamily="34" charset="0"/>
        <a:buChar char="•"/>
        <a:tabLst/>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p15:clr>
            <a:srgbClr val="F26B43"/>
          </p15:clr>
        </p15:guide>
        <p15:guide id="2" pos="3840">
          <p15:clr>
            <a:srgbClr val="F26B43"/>
          </p15:clr>
        </p15:guide>
        <p15:guide id="3"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4.png"/><Relationship Id="rId7"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4.png"/><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95.jpe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jpe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7.png"/><Relationship Id="rId5" Type="http://schemas.openxmlformats.org/officeDocument/2006/relationships/image" Target="../media/image57.png"/><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58.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54.png"/><Relationship Id="rId7"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56.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53.png"/><Relationship Id="rId10" Type="http://schemas.openxmlformats.org/officeDocument/2006/relationships/image" Target="../media/image137.png"/><Relationship Id="rId4" Type="http://schemas.openxmlformats.org/officeDocument/2006/relationships/hyperlink" Target="https://www.google.com/url?sa=i&amp;url=https%3A%2F%2Fwww.freepik.com%2Ficon%2Fdata-cleaning_10179126&amp;psig=AOvVaw2_Czt1V-dmFzxwa1xMNDZW&amp;ust=1718342521206000&amp;source=images&amp;cd=vfe&amp;opi=89978449&amp;ved=0CBAQjRxqFwoTCJDtz_Xq14YDFQAAAAAdAAAAABAE" TargetMode="External"/><Relationship Id="rId9"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56.png"/><Relationship Id="rId7" Type="http://schemas.openxmlformats.org/officeDocument/2006/relationships/image" Target="../media/image14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55.png"/><Relationship Id="rId9"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microsoft.com/office/2018/10/relationships/comments" Target="../comments/modernComment_2A3_DBFEB863.xm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3.xml"/><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4.png"/><Relationship Id="rId26" Type="http://schemas.openxmlformats.org/officeDocument/2006/relationships/image" Target="../media/image52.jpeg"/><Relationship Id="rId3" Type="http://schemas.microsoft.com/office/2018/10/relationships/comments" Target="../comments/modernComment_2A4_F4E2E9BE.xml"/><Relationship Id="rId21" Type="http://schemas.openxmlformats.org/officeDocument/2006/relationships/image" Target="../media/image47.png"/><Relationship Id="rId7" Type="http://schemas.openxmlformats.org/officeDocument/2006/relationships/image" Target="../media/image10.png"/><Relationship Id="rId12" Type="http://schemas.openxmlformats.org/officeDocument/2006/relationships/image" Target="../media/image39.png"/><Relationship Id="rId17" Type="http://schemas.openxmlformats.org/officeDocument/2006/relationships/image" Target="../media/image11.png"/><Relationship Id="rId25" Type="http://schemas.openxmlformats.org/officeDocument/2006/relationships/image" Target="../media/image51.jpe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0.jpe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49.png"/><Relationship Id="rId10" Type="http://schemas.openxmlformats.org/officeDocument/2006/relationships/image" Target="../media/image37.png"/><Relationship Id="rId19"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36.jpeg"/><Relationship Id="rId14" Type="http://schemas.openxmlformats.org/officeDocument/2006/relationships/image" Target="../media/image41.png"/><Relationship Id="rId22" Type="http://schemas.openxmlformats.org/officeDocument/2006/relationships/image" Target="../media/image48.jpe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www.google.com/url?sa=i&amp;url=https%3A%2F%2Fwww.freepik.com%2Ficon%2Fdata-cleaning_10179126&amp;psig=AOvVaw2_Czt1V-dmFzxwa1xMNDZW&amp;ust=1718342521206000&amp;source=images&amp;cd=vfe&amp;opi=89978449&amp;ved=0CBAQjRxqFwoTCJDtz_Xq14YDFQAAAAAdAAAAABAE" TargetMode="External"/><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microsoft.com/office/2018/10/relationships/comments" Target="../comments/modernComment_2A6_B665B4BE.xml"/><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42.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svg"/><Relationship Id="rId14" Type="http://schemas.openxmlformats.org/officeDocument/2006/relationships/image" Target="../media/image73.png"/></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1.wdp"/><Relationship Id="rId3" Type="http://schemas.microsoft.com/office/2018/10/relationships/comments" Target="../comments/modernComment_2A7_C7D4F85E.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66.png"/><Relationship Id="rId9"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77290-9F98-B449-CD38-78BD71C76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D821A-5E8C-C419-FF4B-A3FB04F3DB06}"/>
              </a:ext>
            </a:extLst>
          </p:cNvPr>
          <p:cNvSpPr>
            <a:spLocks noGrp="1"/>
          </p:cNvSpPr>
          <p:nvPr>
            <p:ph type="ctrTitle"/>
          </p:nvPr>
        </p:nvSpPr>
        <p:spPr/>
        <p:txBody>
          <a:bodyPr/>
          <a:lstStyle/>
          <a:p>
            <a:r>
              <a:rPr lang="en-US" sz="6600"/>
              <a:t>ENTERPRISE</a:t>
            </a:r>
            <a:br>
              <a:rPr lang="en-US" sz="6600"/>
            </a:br>
            <a:r>
              <a:rPr lang="en-US" sz="6600"/>
              <a:t>VIRTUAL</a:t>
            </a:r>
            <a:br>
              <a:rPr lang="en-US" sz="6600"/>
            </a:br>
            <a:r>
              <a:rPr lang="en-US" sz="6600">
                <a:solidFill>
                  <a:schemeClr val="bg1"/>
                </a:solidFill>
              </a:rPr>
              <a:t>ASSISTANT</a:t>
            </a:r>
          </a:p>
        </p:txBody>
      </p:sp>
      <p:sp>
        <p:nvSpPr>
          <p:cNvPr id="3" name="Text Placeholder 2">
            <a:extLst>
              <a:ext uri="{FF2B5EF4-FFF2-40B4-BE49-F238E27FC236}">
                <a16:creationId xmlns:a16="http://schemas.microsoft.com/office/drawing/2014/main" id="{44D9996B-BAB8-1A54-F33A-3A44D3AD7B2B}"/>
              </a:ext>
            </a:extLst>
          </p:cNvPr>
          <p:cNvSpPr>
            <a:spLocks noGrp="1"/>
          </p:cNvSpPr>
          <p:nvPr>
            <p:ph type="body" sz="quarter" idx="10"/>
          </p:nvPr>
        </p:nvSpPr>
        <p:spPr/>
        <p:txBody>
          <a:bodyPr/>
          <a:lstStyle/>
          <a:p>
            <a:r>
              <a:rPr lang="en-US"/>
              <a:t>MAY 2025</a:t>
            </a:r>
          </a:p>
        </p:txBody>
      </p:sp>
      <p:pic>
        <p:nvPicPr>
          <p:cNvPr id="5" name="Picture 4" descr="A person wearing a robot outfit&#10;&#10;Description automatically generated">
            <a:extLst>
              <a:ext uri="{FF2B5EF4-FFF2-40B4-BE49-F238E27FC236}">
                <a16:creationId xmlns:a16="http://schemas.microsoft.com/office/drawing/2014/main" id="{A138215B-C1C7-001C-BF56-ABEB22C4B87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736269" y="3737035"/>
            <a:ext cx="980093" cy="980093"/>
          </a:xfrm>
          <a:prstGeom prst="rect">
            <a:avLst/>
          </a:prstGeom>
        </p:spPr>
      </p:pic>
      <p:pic>
        <p:nvPicPr>
          <p:cNvPr id="7" name="Picture 6" descr="Techno Board Regular">
            <a:extLst>
              <a:ext uri="{FF2B5EF4-FFF2-40B4-BE49-F238E27FC236}">
                <a16:creationId xmlns:a16="http://schemas.microsoft.com/office/drawing/2014/main" id="{480206CA-A68E-2075-7331-2DF6417C897A}"/>
              </a:ext>
            </a:extLst>
          </p:cNvPr>
          <p:cNvPicPr>
            <a:picLocks noChangeAspect="1" noChangeArrowheads="1"/>
          </p:cNvPicPr>
          <p:nvPr/>
        </p:nvPicPr>
        <p:blipFill rotWithShape="1">
          <a:blip r:embed="rId4" cstate="hqprint">
            <a:duotone>
              <a:srgbClr val="26EFE9">
                <a:shade val="45000"/>
                <a:satMod val="135000"/>
              </a:srgbClr>
              <a:prstClr val="white"/>
            </a:duotone>
            <a:extLst>
              <a:ext uri="{28A0092B-C50C-407E-A947-70E740481C1C}">
                <a14:useLocalDpi xmlns:a14="http://schemas.microsoft.com/office/drawing/2010/main"/>
              </a:ext>
            </a:extLst>
          </a:blip>
          <a:srcRect l="650" t="16578" r="91342" b="28294"/>
          <a:stretch/>
        </p:blipFill>
        <p:spPr bwMode="auto">
          <a:xfrm>
            <a:off x="1195305" y="4014040"/>
            <a:ext cx="1579222" cy="852164"/>
          </a:xfrm>
          <a:prstGeom prst="rect">
            <a:avLst/>
          </a:prstGeom>
          <a:noFill/>
          <a:extLst>
            <a:ext uri="{909E8E84-426E-40DD-AFC4-6F175D3DCCD1}">
              <a14:hiddenFill xmlns:a14="http://schemas.microsoft.com/office/drawing/2010/main">
                <a:solidFill>
                  <a:srgbClr val="FFFFFF"/>
                </a:solidFill>
              </a14:hiddenFill>
            </a:ext>
          </a:extLst>
        </p:spPr>
      </p:pic>
      <p:pic>
        <p:nvPicPr>
          <p:cNvPr id="9" name="Camera 8">
            <a:extLst>
              <a:ext uri="{FF2B5EF4-FFF2-40B4-BE49-F238E27FC236}">
                <a16:creationId xmlns:a16="http://schemas.microsoft.com/office/drawing/2014/main" id="{280EE927-3BE7-7BC2-FF5A-5C08D2C061C1}"/>
              </a:ext>
            </a:extLst>
          </p:cNvPr>
          <p:cNvPicPr>
            <a:picLocks noChangeAspect="1"/>
            <a:extLst>
              <a:ext uri="{51228E76-BA90-4043-B771-695A4F85340A}">
                <alf:liveFeedProps xmlns:alf="http://schemas.microsoft.com/office/drawing/2021/livefeed"/>
              </a:ext>
            </a:extLst>
          </p:cNvPicPr>
          <p:nvPr/>
        </p:nvPicPr>
        <p:blipFill>
          <a:blip r:embed="rId5">
            <a:extLst>
              <a:ext uri="{96DAC541-7B7A-43D3-8B79-37D633B846F1}">
                <asvg:svgBlip xmlns:asvg="http://schemas.microsoft.com/office/drawing/2016/SVG/main" r:embed="rId6"/>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28432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65359-7BCC-EF4F-1524-9455422E8F3B}"/>
              </a:ext>
            </a:extLst>
          </p:cNvPr>
          <p:cNvSpPr>
            <a:spLocks noGrp="1"/>
          </p:cNvSpPr>
          <p:nvPr>
            <p:ph type="title"/>
          </p:nvPr>
        </p:nvSpPr>
        <p:spPr/>
        <p:txBody>
          <a:bodyPr/>
          <a:lstStyle/>
          <a:p>
            <a:r>
              <a:rPr lang="en-US"/>
              <a:t>Accuracy Improvements</a:t>
            </a:r>
          </a:p>
        </p:txBody>
      </p:sp>
      <p:sp>
        <p:nvSpPr>
          <p:cNvPr id="5" name="Slide Number Placeholder 4">
            <a:extLst>
              <a:ext uri="{FF2B5EF4-FFF2-40B4-BE49-F238E27FC236}">
                <a16:creationId xmlns:a16="http://schemas.microsoft.com/office/drawing/2014/main" id="{2B6DDDC4-C214-D23B-99A4-6F36F07DAD27}"/>
              </a:ext>
            </a:extLst>
          </p:cNvPr>
          <p:cNvSpPr>
            <a:spLocks noGrp="1"/>
          </p:cNvSpPr>
          <p:nvPr>
            <p:ph type="sldNum" sz="quarter" idx="4"/>
          </p:nvPr>
        </p:nvSpPr>
        <p:spPr/>
        <p:txBody>
          <a:bodyPr/>
          <a:lstStyle/>
          <a:p>
            <a:fld id="{67C3F941-3FEE-EA40-8EAD-E8A0CA148F63}" type="slidenum">
              <a:rPr lang="en-US" smtClean="0"/>
              <a:pPr/>
              <a:t>10</a:t>
            </a:fld>
            <a:endParaRPr lang="en-US"/>
          </a:p>
        </p:txBody>
      </p:sp>
      <p:sp>
        <p:nvSpPr>
          <p:cNvPr id="30" name="Rectangle 29">
            <a:extLst>
              <a:ext uri="{FF2B5EF4-FFF2-40B4-BE49-F238E27FC236}">
                <a16:creationId xmlns:a16="http://schemas.microsoft.com/office/drawing/2014/main" id="{160C9B94-C73E-9FDD-BDC1-55EC3B0657EB}"/>
              </a:ext>
            </a:extLst>
          </p:cNvPr>
          <p:cNvSpPr/>
          <p:nvPr/>
        </p:nvSpPr>
        <p:spPr>
          <a:xfrm>
            <a:off x="434" y="2615242"/>
            <a:ext cx="12192002" cy="2495474"/>
          </a:xfrm>
          <a:prstGeom prst="rect">
            <a:avLst/>
          </a:prstGeom>
          <a:solidFill>
            <a:srgbClr val="26EFE9">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51D63744-2246-C30E-1870-A185261FF6EA}"/>
              </a:ext>
            </a:extLst>
          </p:cNvPr>
          <p:cNvSpPr/>
          <p:nvPr/>
        </p:nvSpPr>
        <p:spPr>
          <a:xfrm>
            <a:off x="436" y="910762"/>
            <a:ext cx="12192000" cy="262545"/>
          </a:xfrm>
          <a:prstGeom prst="rect">
            <a:avLst/>
          </a:prstGeom>
          <a:solidFill>
            <a:srgbClr val="BFD834">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ABC8AC5F-765D-D4A0-708A-C3A22199B391}"/>
              </a:ext>
            </a:extLst>
          </p:cNvPr>
          <p:cNvSpPr/>
          <p:nvPr/>
        </p:nvSpPr>
        <p:spPr>
          <a:xfrm flipV="1">
            <a:off x="436" y="1685172"/>
            <a:ext cx="12192000" cy="347410"/>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BDA7F59D-E3D1-3FA0-EA21-0CB9DDC870B3}"/>
              </a:ext>
            </a:extLst>
          </p:cNvPr>
          <p:cNvSpPr/>
          <p:nvPr/>
        </p:nvSpPr>
        <p:spPr>
          <a:xfrm>
            <a:off x="436" y="1216360"/>
            <a:ext cx="12192000" cy="589371"/>
          </a:xfrm>
          <a:prstGeom prst="rect">
            <a:avLst/>
          </a:prstGeom>
          <a:solidFill>
            <a:srgbClr val="B3BC92">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F184BEC5-6D8A-4E51-778D-37312A9363DF}"/>
              </a:ext>
            </a:extLst>
          </p:cNvPr>
          <p:cNvSpPr txBox="1"/>
          <p:nvPr/>
        </p:nvSpPr>
        <p:spPr>
          <a:xfrm>
            <a:off x="1888986" y="1286987"/>
            <a:ext cx="2029968"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Source Data Filtering</a:t>
            </a:r>
          </a:p>
        </p:txBody>
      </p:sp>
      <p:sp>
        <p:nvSpPr>
          <p:cNvPr id="35" name="TextBox 34">
            <a:extLst>
              <a:ext uri="{FF2B5EF4-FFF2-40B4-BE49-F238E27FC236}">
                <a16:creationId xmlns:a16="http://schemas.microsoft.com/office/drawing/2014/main" id="{ABA18F44-11C1-0162-6877-6ED96E3D51A5}"/>
              </a:ext>
            </a:extLst>
          </p:cNvPr>
          <p:cNvSpPr txBox="1"/>
          <p:nvPr/>
        </p:nvSpPr>
        <p:spPr>
          <a:xfrm>
            <a:off x="4184136" y="1299427"/>
            <a:ext cx="322783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Custom Field Name Conversion</a:t>
            </a:r>
          </a:p>
        </p:txBody>
      </p:sp>
      <p:sp>
        <p:nvSpPr>
          <p:cNvPr id="36" name="TextBox 35">
            <a:extLst>
              <a:ext uri="{FF2B5EF4-FFF2-40B4-BE49-F238E27FC236}">
                <a16:creationId xmlns:a16="http://schemas.microsoft.com/office/drawing/2014/main" id="{5DC3B894-0DE0-D260-A7BE-FDCF7EB360B2}"/>
              </a:ext>
            </a:extLst>
          </p:cNvPr>
          <p:cNvSpPr txBox="1"/>
          <p:nvPr/>
        </p:nvSpPr>
        <p:spPr>
          <a:xfrm>
            <a:off x="7519639" y="1316640"/>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Code Value Conversion</a:t>
            </a:r>
          </a:p>
        </p:txBody>
      </p:sp>
      <p:sp>
        <p:nvSpPr>
          <p:cNvPr id="37" name="Round Same Side Corner Rectangle 36">
            <a:extLst>
              <a:ext uri="{FF2B5EF4-FFF2-40B4-BE49-F238E27FC236}">
                <a16:creationId xmlns:a16="http://schemas.microsoft.com/office/drawing/2014/main" id="{3D1DBF0D-F789-5787-26F8-6FA2BB05D642}"/>
              </a:ext>
            </a:extLst>
          </p:cNvPr>
          <p:cNvSpPr/>
          <p:nvPr/>
        </p:nvSpPr>
        <p:spPr>
          <a:xfrm rot="5400000">
            <a:off x="631162" y="998289"/>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5BCE9491-A170-807C-257F-7DC103245495}"/>
              </a:ext>
            </a:extLst>
          </p:cNvPr>
          <p:cNvSpPr txBox="1"/>
          <p:nvPr/>
        </p:nvSpPr>
        <p:spPr>
          <a:xfrm>
            <a:off x="118756" y="1647493"/>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Source Data</a:t>
            </a:r>
          </a:p>
        </p:txBody>
      </p:sp>
      <p:pic>
        <p:nvPicPr>
          <p:cNvPr id="39" name="Picture 8" descr="Database Generic Flat icon">
            <a:extLst>
              <a:ext uri="{FF2B5EF4-FFF2-40B4-BE49-F238E27FC236}">
                <a16:creationId xmlns:a16="http://schemas.microsoft.com/office/drawing/2014/main" id="{879140EA-D4F3-8B1F-63CB-5D3489C18BA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86040" y="997708"/>
            <a:ext cx="577901" cy="577901"/>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4AF303DC-29B8-E482-7F42-1A8C9A8520DF}"/>
              </a:ext>
            </a:extLst>
          </p:cNvPr>
          <p:cNvCxnSpPr>
            <a:cxnSpLocks/>
          </p:cNvCxnSpPr>
          <p:nvPr/>
        </p:nvCxnSpPr>
        <p:spPr>
          <a:xfrm>
            <a:off x="3979482" y="1252217"/>
            <a:ext cx="0" cy="350782"/>
          </a:xfrm>
          <a:prstGeom prst="line">
            <a:avLst/>
          </a:prstGeom>
          <a:noFill/>
          <a:ln w="12700" cap="flat" cmpd="sng" algn="ctr">
            <a:solidFill>
              <a:srgbClr val="FFFFFF">
                <a:lumMod val="65000"/>
              </a:srgbClr>
            </a:solidFill>
            <a:prstDash val="solid"/>
            <a:miter lim="800000"/>
          </a:ln>
          <a:effectLst/>
        </p:spPr>
      </p:cxnSp>
      <p:cxnSp>
        <p:nvCxnSpPr>
          <p:cNvPr id="41" name="Straight Connector 40">
            <a:extLst>
              <a:ext uri="{FF2B5EF4-FFF2-40B4-BE49-F238E27FC236}">
                <a16:creationId xmlns:a16="http://schemas.microsoft.com/office/drawing/2014/main" id="{66584E14-9448-3FB8-5472-133BE74B3EA9}"/>
              </a:ext>
            </a:extLst>
          </p:cNvPr>
          <p:cNvCxnSpPr>
            <a:cxnSpLocks/>
          </p:cNvCxnSpPr>
          <p:nvPr/>
        </p:nvCxnSpPr>
        <p:spPr>
          <a:xfrm>
            <a:off x="7318550" y="1252363"/>
            <a:ext cx="0" cy="350782"/>
          </a:xfrm>
          <a:prstGeom prst="line">
            <a:avLst/>
          </a:prstGeom>
          <a:noFill/>
          <a:ln w="12700" cap="flat" cmpd="sng" algn="ctr">
            <a:solidFill>
              <a:srgbClr val="FFFFFF">
                <a:lumMod val="65000"/>
              </a:srgbClr>
            </a:solidFill>
            <a:prstDash val="solid"/>
            <a:miter lim="800000"/>
          </a:ln>
          <a:effectLst/>
        </p:spPr>
      </p:cxnSp>
      <p:cxnSp>
        <p:nvCxnSpPr>
          <p:cNvPr id="42" name="Straight Connector 41">
            <a:extLst>
              <a:ext uri="{FF2B5EF4-FFF2-40B4-BE49-F238E27FC236}">
                <a16:creationId xmlns:a16="http://schemas.microsoft.com/office/drawing/2014/main" id="{9F976147-E3E8-DCFF-2457-F2571EDF233B}"/>
              </a:ext>
            </a:extLst>
          </p:cNvPr>
          <p:cNvCxnSpPr>
            <a:cxnSpLocks/>
          </p:cNvCxnSpPr>
          <p:nvPr/>
        </p:nvCxnSpPr>
        <p:spPr>
          <a:xfrm>
            <a:off x="9812365" y="1252360"/>
            <a:ext cx="0" cy="350782"/>
          </a:xfrm>
          <a:prstGeom prst="line">
            <a:avLst/>
          </a:prstGeom>
          <a:noFill/>
          <a:ln w="12700" cap="flat" cmpd="sng" algn="ctr">
            <a:solidFill>
              <a:srgbClr val="FFFFFF">
                <a:lumMod val="65000"/>
              </a:srgbClr>
            </a:solidFill>
            <a:prstDash val="solid"/>
            <a:miter lim="800000"/>
          </a:ln>
          <a:effectLst/>
        </p:spPr>
      </p:cxnSp>
      <p:sp>
        <p:nvSpPr>
          <p:cNvPr id="43" name="TextBox 42">
            <a:extLst>
              <a:ext uri="{FF2B5EF4-FFF2-40B4-BE49-F238E27FC236}">
                <a16:creationId xmlns:a16="http://schemas.microsoft.com/office/drawing/2014/main" id="{4E6BAAD4-B834-6C70-A7A1-5CB5ECE2CE84}"/>
              </a:ext>
            </a:extLst>
          </p:cNvPr>
          <p:cNvSpPr txBox="1"/>
          <p:nvPr/>
        </p:nvSpPr>
        <p:spPr>
          <a:xfrm>
            <a:off x="10034239" y="1319854"/>
            <a:ext cx="1872593" cy="274485"/>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JSON Objects</a:t>
            </a:r>
          </a:p>
        </p:txBody>
      </p:sp>
      <p:pic>
        <p:nvPicPr>
          <p:cNvPr id="44" name="Picture 43">
            <a:extLst>
              <a:ext uri="{FF2B5EF4-FFF2-40B4-BE49-F238E27FC236}">
                <a16:creationId xmlns:a16="http://schemas.microsoft.com/office/drawing/2014/main" id="{BBDF02F7-D5B6-2894-CB83-2F867140553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92744" y="2097542"/>
            <a:ext cx="4682612" cy="4042578"/>
          </a:xfrm>
          <a:prstGeom prst="rect">
            <a:avLst/>
          </a:prstGeom>
          <a:ln>
            <a:solidFill>
              <a:srgbClr val="434343"/>
            </a:solidFill>
          </a:ln>
        </p:spPr>
      </p:pic>
      <p:pic>
        <p:nvPicPr>
          <p:cNvPr id="45" name="Picture 44">
            <a:extLst>
              <a:ext uri="{FF2B5EF4-FFF2-40B4-BE49-F238E27FC236}">
                <a16:creationId xmlns:a16="http://schemas.microsoft.com/office/drawing/2014/main" id="{4D629450-99DB-9EC0-48BC-6DE1B0FB843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532157" y="2949893"/>
            <a:ext cx="4879811" cy="3205249"/>
          </a:xfrm>
          <a:prstGeom prst="rect">
            <a:avLst/>
          </a:prstGeom>
          <a:ln>
            <a:solidFill>
              <a:srgbClr val="434343"/>
            </a:solidFill>
          </a:ln>
        </p:spPr>
      </p:pic>
      <p:sp>
        <p:nvSpPr>
          <p:cNvPr id="46" name="Rectangle 45">
            <a:extLst>
              <a:ext uri="{FF2B5EF4-FFF2-40B4-BE49-F238E27FC236}">
                <a16:creationId xmlns:a16="http://schemas.microsoft.com/office/drawing/2014/main" id="{6B1ACAFE-71BE-53C5-9C0A-43C5C4B81B27}"/>
              </a:ext>
            </a:extLst>
          </p:cNvPr>
          <p:cNvSpPr/>
          <p:nvPr/>
        </p:nvSpPr>
        <p:spPr>
          <a:xfrm>
            <a:off x="731956" y="2846832"/>
            <a:ext cx="1554480" cy="237744"/>
          </a:xfrm>
          <a:prstGeom prst="rect">
            <a:avLst/>
          </a:prstGeom>
          <a:noFill/>
          <a:ln w="1905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C7D840CF-AC5D-5CC7-A0E3-3B16A179E737}"/>
              </a:ext>
            </a:extLst>
          </p:cNvPr>
          <p:cNvSpPr/>
          <p:nvPr/>
        </p:nvSpPr>
        <p:spPr>
          <a:xfrm>
            <a:off x="2841172" y="4239627"/>
            <a:ext cx="1554480" cy="237744"/>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9E37935A-C5E2-2B65-AF04-EAFE57649CE4}"/>
              </a:ext>
            </a:extLst>
          </p:cNvPr>
          <p:cNvSpPr/>
          <p:nvPr/>
        </p:nvSpPr>
        <p:spPr>
          <a:xfrm>
            <a:off x="723468" y="3139440"/>
            <a:ext cx="1554480" cy="237744"/>
          </a:xfrm>
          <a:prstGeom prst="rect">
            <a:avLst/>
          </a:prstGeom>
          <a:noFill/>
          <a:ln w="1905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49" name="Picture 48">
            <a:extLst>
              <a:ext uri="{FF2B5EF4-FFF2-40B4-BE49-F238E27FC236}">
                <a16:creationId xmlns:a16="http://schemas.microsoft.com/office/drawing/2014/main" id="{FBDA24B3-97E2-9FA3-DA94-469C391D4DF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178333" y="3784055"/>
            <a:ext cx="4682612" cy="2368577"/>
          </a:xfrm>
          <a:prstGeom prst="rect">
            <a:avLst/>
          </a:prstGeom>
          <a:ln>
            <a:solidFill>
              <a:srgbClr val="434343"/>
            </a:solidFill>
          </a:ln>
        </p:spPr>
      </p:pic>
      <p:pic>
        <p:nvPicPr>
          <p:cNvPr id="50" name="Picture 49">
            <a:extLst>
              <a:ext uri="{FF2B5EF4-FFF2-40B4-BE49-F238E27FC236}">
                <a16:creationId xmlns:a16="http://schemas.microsoft.com/office/drawing/2014/main" id="{4E4D04A8-3411-D600-73D3-B63FAA4A1CC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577996" y="1965687"/>
            <a:ext cx="5222132" cy="1559466"/>
          </a:xfrm>
          <a:prstGeom prst="rect">
            <a:avLst/>
          </a:prstGeom>
        </p:spPr>
      </p:pic>
      <p:pic>
        <p:nvPicPr>
          <p:cNvPr id="51" name="Picture 50">
            <a:extLst>
              <a:ext uri="{FF2B5EF4-FFF2-40B4-BE49-F238E27FC236}">
                <a16:creationId xmlns:a16="http://schemas.microsoft.com/office/drawing/2014/main" id="{7F098594-BC44-9C41-9D05-BA3212077C95}"/>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8089392" y="4658413"/>
            <a:ext cx="3852672" cy="1497197"/>
          </a:xfrm>
          <a:prstGeom prst="rect">
            <a:avLst/>
          </a:prstGeom>
          <a:ln>
            <a:solidFill>
              <a:srgbClr val="434343"/>
            </a:solidFill>
          </a:ln>
        </p:spPr>
      </p:pic>
      <p:sp>
        <p:nvSpPr>
          <p:cNvPr id="52" name="Rectangle 51">
            <a:extLst>
              <a:ext uri="{FF2B5EF4-FFF2-40B4-BE49-F238E27FC236}">
                <a16:creationId xmlns:a16="http://schemas.microsoft.com/office/drawing/2014/main" id="{16B1530A-79E3-A408-00C0-BBCEC6F60955}"/>
              </a:ext>
            </a:extLst>
          </p:cNvPr>
          <p:cNvSpPr/>
          <p:nvPr/>
        </p:nvSpPr>
        <p:spPr>
          <a:xfrm>
            <a:off x="5575863" y="3784055"/>
            <a:ext cx="3975517" cy="765518"/>
          </a:xfrm>
          <a:prstGeom prst="rect">
            <a:avLst/>
          </a:prstGeom>
          <a:noFill/>
          <a:ln w="19050"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B8DEDD40-6DF7-9609-29CC-961500958555}"/>
              </a:ext>
            </a:extLst>
          </p:cNvPr>
          <p:cNvSpPr/>
          <p:nvPr/>
        </p:nvSpPr>
        <p:spPr>
          <a:xfrm>
            <a:off x="8457873" y="4870737"/>
            <a:ext cx="2163634" cy="500838"/>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43714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07F311-3D09-0F57-6F04-1A7B5E5602FB}"/>
              </a:ext>
            </a:extLst>
          </p:cNvPr>
          <p:cNvSpPr>
            <a:spLocks noGrp="1"/>
          </p:cNvSpPr>
          <p:nvPr>
            <p:ph type="title"/>
          </p:nvPr>
        </p:nvSpPr>
        <p:spPr/>
        <p:txBody>
          <a:bodyPr/>
          <a:lstStyle/>
          <a:p>
            <a:r>
              <a:rPr lang="en-US"/>
              <a:t>Accuracy Improvements</a:t>
            </a:r>
          </a:p>
        </p:txBody>
      </p:sp>
      <p:sp>
        <p:nvSpPr>
          <p:cNvPr id="5" name="Slide Number Placeholder 4">
            <a:extLst>
              <a:ext uri="{FF2B5EF4-FFF2-40B4-BE49-F238E27FC236}">
                <a16:creationId xmlns:a16="http://schemas.microsoft.com/office/drawing/2014/main" id="{4607009B-D92E-87F2-EFD7-6ED67E118E65}"/>
              </a:ext>
            </a:extLst>
          </p:cNvPr>
          <p:cNvSpPr>
            <a:spLocks noGrp="1"/>
          </p:cNvSpPr>
          <p:nvPr>
            <p:ph type="sldNum" sz="quarter" idx="4"/>
          </p:nvPr>
        </p:nvSpPr>
        <p:spPr/>
        <p:txBody>
          <a:bodyPr/>
          <a:lstStyle/>
          <a:p>
            <a:fld id="{67C3F941-3FEE-EA40-8EAD-E8A0CA148F63}" type="slidenum">
              <a:rPr lang="en-US" smtClean="0"/>
              <a:pPr/>
              <a:t>11</a:t>
            </a:fld>
            <a:endParaRPr lang="en-US"/>
          </a:p>
        </p:txBody>
      </p:sp>
      <p:pic>
        <p:nvPicPr>
          <p:cNvPr id="28" name="Picture 27">
            <a:extLst>
              <a:ext uri="{FF2B5EF4-FFF2-40B4-BE49-F238E27FC236}">
                <a16:creationId xmlns:a16="http://schemas.microsoft.com/office/drawing/2014/main" id="{9056EFE5-8143-F636-FBF2-38160E814FE3}"/>
              </a:ext>
            </a:extLst>
          </p:cNvPr>
          <p:cNvPicPr>
            <a:picLocks noChangeAspect="1"/>
          </p:cNvPicPr>
          <p:nvPr/>
        </p:nvPicPr>
        <p:blipFill>
          <a:blip r:embed="rId3"/>
          <a:stretch>
            <a:fillRect/>
          </a:stretch>
        </p:blipFill>
        <p:spPr>
          <a:xfrm>
            <a:off x="3548373" y="2132390"/>
            <a:ext cx="6571620" cy="457517"/>
          </a:xfrm>
          <a:prstGeom prst="rect">
            <a:avLst/>
          </a:prstGeom>
        </p:spPr>
      </p:pic>
      <p:sp>
        <p:nvSpPr>
          <p:cNvPr id="29" name="Rectangle 28">
            <a:extLst>
              <a:ext uri="{FF2B5EF4-FFF2-40B4-BE49-F238E27FC236}">
                <a16:creationId xmlns:a16="http://schemas.microsoft.com/office/drawing/2014/main" id="{75842F67-9FE8-8DE3-FB2B-67DC65507B8B}"/>
              </a:ext>
            </a:extLst>
          </p:cNvPr>
          <p:cNvSpPr/>
          <p:nvPr/>
        </p:nvSpPr>
        <p:spPr>
          <a:xfrm>
            <a:off x="-4" y="862456"/>
            <a:ext cx="12192000" cy="339549"/>
          </a:xfrm>
          <a:prstGeom prst="rect">
            <a:avLst/>
          </a:prstGeom>
          <a:solidFill>
            <a:srgbClr val="72CC50">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95181F52-7FE5-F7FD-03C3-B32A92097C76}"/>
              </a:ext>
            </a:extLst>
          </p:cNvPr>
          <p:cNvSpPr/>
          <p:nvPr/>
        </p:nvSpPr>
        <p:spPr>
          <a:xfrm flipV="1">
            <a:off x="-4" y="1744488"/>
            <a:ext cx="12192002" cy="316097"/>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843A0B03-234D-197D-994A-98AA3C25AE9C}"/>
              </a:ext>
            </a:extLst>
          </p:cNvPr>
          <p:cNvSpPr/>
          <p:nvPr/>
        </p:nvSpPr>
        <p:spPr>
          <a:xfrm>
            <a:off x="-2" y="1244640"/>
            <a:ext cx="12192000" cy="596386"/>
          </a:xfrm>
          <a:prstGeom prst="rect">
            <a:avLst/>
          </a:prstGeom>
          <a:solidFill>
            <a:srgbClr val="88A880">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 name="Round Same Side Corner Rectangle 31">
            <a:extLst>
              <a:ext uri="{FF2B5EF4-FFF2-40B4-BE49-F238E27FC236}">
                <a16:creationId xmlns:a16="http://schemas.microsoft.com/office/drawing/2014/main" id="{B897D91E-C1A1-401B-EE54-6E950FB7555D}"/>
              </a:ext>
            </a:extLst>
          </p:cNvPr>
          <p:cNvSpPr/>
          <p:nvPr/>
        </p:nvSpPr>
        <p:spPr>
          <a:xfrm rot="5400000">
            <a:off x="630724" y="1055935"/>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F6490E80-43CC-AF30-3040-E853F8A7EE39}"/>
              </a:ext>
            </a:extLst>
          </p:cNvPr>
          <p:cNvSpPr txBox="1"/>
          <p:nvPr/>
        </p:nvSpPr>
        <p:spPr>
          <a:xfrm>
            <a:off x="118318" y="1705139"/>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Vector Store</a:t>
            </a:r>
          </a:p>
        </p:txBody>
      </p:sp>
      <p:pic>
        <p:nvPicPr>
          <p:cNvPr id="34" name="Picture 10" descr="Chroma Logo PNG Vectors Free Download">
            <a:extLst>
              <a:ext uri="{FF2B5EF4-FFF2-40B4-BE49-F238E27FC236}">
                <a16:creationId xmlns:a16="http://schemas.microsoft.com/office/drawing/2014/main" id="{B78C9205-E1D2-A087-EA13-05682D6D698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51633" y="996015"/>
            <a:ext cx="726577" cy="46500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1A2596D7-F4BD-B7E7-8048-52FA40B818E7}"/>
              </a:ext>
            </a:extLst>
          </p:cNvPr>
          <p:cNvSpPr txBox="1"/>
          <p:nvPr/>
        </p:nvSpPr>
        <p:spPr>
          <a:xfrm>
            <a:off x="251633" y="3607920"/>
            <a:ext cx="6613451" cy="2554545"/>
          </a:xfrm>
          <a:prstGeom prst="rect">
            <a:avLst/>
          </a:prstGeom>
          <a:solidFill>
            <a:srgbClr val="2A2A2A"/>
          </a:solidFill>
          <a:ln w="19050">
            <a:solidFill>
              <a:srgbClr val="06C7CC">
                <a:lumMod val="60000"/>
                <a:lumOff val="4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id : C22623781 | type : Test Case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project_name</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Unified OAO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section_path</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Unified Regression &gt; Account &gt; Authentication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B0F0"/>
                </a:solidFill>
                <a:effectLst/>
                <a:uLnTx/>
                <a:uFillTx/>
                <a:latin typeface="Courier New" panose="02070309020205020404" pitchFamily="49" charset="0"/>
                <a:cs typeface="Courier New" panose="02070309020205020404" pitchFamily="49" charset="0"/>
              </a:rPr>
              <a:t>title : Forgot Password - UI Layout and Field Validations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type : Test Case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B0F0"/>
                </a:solidFill>
                <a:effectLst/>
                <a:uLnTx/>
                <a:uFillTx/>
                <a:latin typeface="Courier New" panose="02070309020205020404" pitchFamily="49" charset="0"/>
                <a:cs typeface="Courier New" panose="02070309020205020404" pitchFamily="49" charset="0"/>
              </a:rPr>
              <a:t>title : Forgot Password - UI Layout and Field Validations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section : Authentication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B0F0"/>
                </a:solidFill>
                <a:effectLst/>
                <a:uLnTx/>
                <a:uFillTx/>
                <a:latin typeface="Courier New" panose="02070309020205020404" pitchFamily="49" charset="0"/>
                <a:cs typeface="Courier New" panose="02070309020205020404" pitchFamily="49" charset="0"/>
              </a:rPr>
              <a:t>title : Forgot Password - UI Layout and Field Validations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link : https://</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paramount.testrail.io</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index.php</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?/cases/view/22623781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B0F0"/>
                </a:solidFill>
                <a:effectLst/>
                <a:uLnTx/>
                <a:uFillTx/>
                <a:latin typeface="Courier New" panose="02070309020205020404" pitchFamily="49" charset="0"/>
                <a:cs typeface="Courier New" panose="02070309020205020404" pitchFamily="49" charset="0"/>
              </a:rPr>
              <a:t>title : Forgot Password - UI Layout and Field Validations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platform_and_test_type</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TVOS - Regression, Roku - Regression, </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AndroidTV</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Regression, </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FireTV</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Regression, VIZIO - Regression, TIZEN - Regression, iOS - </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Regression,A</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a:t>
            </a:r>
            <a:r>
              <a:rPr kumimoji="0" lang="en-US" sz="1000" b="1" i="0" u="none" strike="noStrike" kern="0" cap="none" spc="0" normalizeH="0" baseline="0" noProof="0" err="1">
                <a:ln>
                  <a:noFill/>
                </a:ln>
                <a:solidFill>
                  <a:srgbClr val="FFFFFF"/>
                </a:solidFill>
                <a:effectLst/>
                <a:uLnTx/>
                <a:uFillTx/>
                <a:latin typeface="Courier New" panose="02070309020205020404" pitchFamily="49" charset="0"/>
                <a:cs typeface="Courier New" panose="02070309020205020404" pitchFamily="49" charset="0"/>
              </a:rPr>
              <a:t>ndroid</a:t>
            </a:r>
            <a:r>
              <a:rPr kumimoji="0" lang="en-US" sz="1000" b="1" i="0" u="none" strike="noStrike" kern="0" cap="none" spc="0" normalizeH="0" baseline="0" noProof="0">
                <a:ln>
                  <a:noFill/>
                </a:ln>
                <a:solidFill>
                  <a:srgbClr val="FFFFFF"/>
                </a:solidFill>
                <a:effectLst/>
                <a:uLnTx/>
                <a:uFillTx/>
                <a:latin typeface="Courier New" panose="02070309020205020404" pitchFamily="49" charset="0"/>
                <a:cs typeface="Courier New" panose="02070309020205020404" pitchFamily="49" charset="0"/>
              </a:rPr>
              <a:t> - Regression, LG - Regression, Hisense - Regression, Comcast - Regression, Cox - Regression |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92D050"/>
                </a:solidFill>
                <a:effectLst/>
                <a:uLnTx/>
                <a:uFillTx/>
                <a:latin typeface="Courier New" panose="02070309020205020404" pitchFamily="49" charset="0"/>
                <a:cs typeface="Courier New" panose="02070309020205020404" pitchFamily="49" charset="0"/>
              </a:rPr>
              <a:t>keywords : regression , </a:t>
            </a:r>
            <a:r>
              <a:rPr kumimoji="0" lang="en-US" sz="1000" b="1" i="0" u="none" strike="noStrike" kern="0" cap="none" spc="0" normalizeH="0" baseline="0" noProof="0" err="1">
                <a:ln>
                  <a:noFill/>
                </a:ln>
                <a:solidFill>
                  <a:srgbClr val="92D050"/>
                </a:solidFill>
                <a:effectLst/>
                <a:uLnTx/>
                <a:uFillTx/>
                <a:latin typeface="Courier New" panose="02070309020205020404" pitchFamily="49" charset="0"/>
                <a:cs typeface="Courier New" panose="02070309020205020404" pitchFamily="49" charset="0"/>
              </a:rPr>
              <a:t>betplus</a:t>
            </a:r>
            <a:r>
              <a:rPr kumimoji="0" lang="en-US" sz="1000" b="1" i="0" u="none" strike="noStrike" kern="0" cap="none" spc="0" normalizeH="0" baseline="0" noProof="0">
                <a:ln>
                  <a:noFill/>
                </a:ln>
                <a:solidFill>
                  <a:srgbClr val="92D050"/>
                </a:solidFill>
                <a:effectLst/>
                <a:uLnTx/>
                <a:uFillTx/>
                <a:latin typeface="Courier New" panose="02070309020205020404" pitchFamily="49" charset="0"/>
                <a:cs typeface="Courier New" panose="02070309020205020404" pitchFamily="49" charset="0"/>
              </a:rPr>
              <a:t> , content , expected , submit , title , password , field , email , try</a:t>
            </a:r>
          </a:p>
        </p:txBody>
      </p:sp>
      <p:sp>
        <p:nvSpPr>
          <p:cNvPr id="36" name="TextBox 35">
            <a:extLst>
              <a:ext uri="{FF2B5EF4-FFF2-40B4-BE49-F238E27FC236}">
                <a16:creationId xmlns:a16="http://schemas.microsoft.com/office/drawing/2014/main" id="{DDF42672-3BFA-9C5E-4F4A-67152564CC8D}"/>
              </a:ext>
            </a:extLst>
          </p:cNvPr>
          <p:cNvSpPr txBox="1"/>
          <p:nvPr/>
        </p:nvSpPr>
        <p:spPr>
          <a:xfrm>
            <a:off x="235212" y="3292012"/>
            <a:ext cx="3597760" cy="261610"/>
          </a:xfrm>
          <a:prstGeom prst="rect">
            <a:avLst/>
          </a:prstGeom>
          <a:noFill/>
        </p:spPr>
        <p:txBody>
          <a:bodyPr wrap="square">
            <a:spAutoFit/>
          </a:bodyPr>
          <a:lstStyle/>
          <a:p>
            <a:pPr>
              <a:defRPr/>
            </a:pPr>
            <a:r>
              <a:rPr lang="en-US" sz="1100" b="1">
                <a:solidFill>
                  <a:srgbClr val="2E308E">
                    <a:lumMod val="75000"/>
                  </a:srgbClr>
                </a:solidFill>
                <a:latin typeface="Arial" panose="020B0604020202020204"/>
              </a:rPr>
              <a:t>Custom Embedding including Keywords</a:t>
            </a:r>
          </a:p>
        </p:txBody>
      </p:sp>
      <p:sp>
        <p:nvSpPr>
          <p:cNvPr id="37" name="TextBox 36">
            <a:extLst>
              <a:ext uri="{FF2B5EF4-FFF2-40B4-BE49-F238E27FC236}">
                <a16:creationId xmlns:a16="http://schemas.microsoft.com/office/drawing/2014/main" id="{2DD95898-4297-ED41-062B-D5904442A192}"/>
              </a:ext>
            </a:extLst>
          </p:cNvPr>
          <p:cNvSpPr txBox="1"/>
          <p:nvPr/>
        </p:nvSpPr>
        <p:spPr>
          <a:xfrm>
            <a:off x="7351715" y="2449628"/>
            <a:ext cx="4819669" cy="3831818"/>
          </a:xfrm>
          <a:prstGeom prst="rect">
            <a:avLst/>
          </a:prstGeom>
          <a:solidFill>
            <a:srgbClr val="32684C"/>
          </a:solidFill>
          <a:ln>
            <a:solidFill>
              <a:srgbClr val="2A2A2A"/>
            </a:solidFill>
          </a:ln>
        </p:spPr>
        <p:txBody>
          <a:bodyPr wrap="square">
            <a:spAutoFit/>
          </a:bodyPr>
          <a:lstStyle/>
          <a:p>
            <a:pPr>
              <a:defRPr/>
            </a:pPr>
            <a:r>
              <a:rPr lang="en-US" sz="900" b="1">
                <a:solidFill>
                  <a:srgbClr val="F6E396"/>
                </a:solidFill>
                <a:latin typeface="Courier New" panose="02070309020205020404" pitchFamily="49" charset="0"/>
                <a:cs typeface="Courier New" panose="02070309020205020404" pitchFamily="49" charset="0"/>
              </a:rPr>
              <a:t>[-3.06521934e-02 -3.53801548e-02 -6.95382580e-02  1.58076081e-02\n   8.65121558e-02  7.64674470e-02 -3.40875722e-02  7.99053698e-04\n   6.20862376e-03 -3.10007129e-02  4.05142382e-02  3.91196460e-03\n   5.90500943e-02 -1.24804338e-03  3.15842708e-03 -3.78849218e-03\n  -2.98588574e-02 -7.20780343e-02 -2.67001707e-02 -3.88433039e-02\n   3.99139652e-04 -9.45501146e-04 -3.87565792e-02  1.11051723e-02\n   1.60081740e-02 -1.66128874e-02 -2.80354004e-02  9.26906019e-02\n  -7.88193047e-02 -7.11117014e-02  4.67596501e-02  1.63394269e-02\n   1.75295249e-02  6.48970827e-02  6.95404410e-02 -6.35145158e-02\n  -6.07158095e-02 -4.22590710e-02 -1.37953488e-02 -2.85366760e-03\n  -9.84692350e-02 -7.96437338e-02 -3.49708796e-02  7.12566301e-02\n   4.02407385e-02 -2.82094385e-02 -8.55099335e-02 -9.57523435e-02\n  -1.20885428e-02 -1.32272029e-02 -4.91950102e-02 -3.51785459e-02\n   2.75406875e-02  8.21197331e-02 -3.06846318e-03  1.86822526e-02\n  -6.20154403e-02  8.47449377e-02  3.74610685e-02  4.35948148e-02\n   3.94343287e-02 -3.92845199e-02 -1.30540449e-02  1.03658006e-01\n  -9.38416496e-02  6.77622184e-02 -1.00963041e-01 -2.36473102e-02\n   3.86128179e-03  2.85609756e-02 -9.09916610e-02  6.04849756e-02\n  -3.48338485e-02  3.46191674e-02  2.67951339e-02 -1.42893083e-02\n  -2.78169475e-02 -1.07798189e-01  4.89139706e-02 -4.90841530e-02\n  -9.98183265e-02 -4.38478179e-02 -8.91507193e-02  3.79901938e-02\n   6.56744093e-02  1.01956703e-01  5.69978282e-02  7.71451741e-05\n  -3.02731637e-02 -5.17053390e-03  6.56496128e-03 -8.97639766e-02\n   1.28666721e-02  3.23932320e-02 -1.03664966e-02 -2.57690903e-02\n  -2.57896073e-03 -5.84855080e-02 -5.15142046e-02  7.85846189e-02\n  -</a:t>
            </a:r>
          </a:p>
          <a:p>
            <a:pPr>
              <a:defRPr/>
            </a:pPr>
            <a:r>
              <a:rPr lang="en-US" sz="900" b="1">
                <a:solidFill>
                  <a:srgbClr val="F6E396"/>
                </a:solidFill>
                <a:latin typeface="Courier New" panose="02070309020205020404" pitchFamily="49" charset="0"/>
                <a:cs typeface="Courier New" panose="02070309020205020404" pitchFamily="49" charset="0"/>
              </a:rPr>
              <a:t>...</a:t>
            </a:r>
          </a:p>
          <a:p>
            <a:pPr>
              <a:defRPr/>
            </a:pPr>
            <a:r>
              <a:rPr lang="en-US" sz="900" b="1">
                <a:solidFill>
                  <a:srgbClr val="F6E396"/>
                </a:solidFill>
                <a:latin typeface="Courier New" panose="02070309020205020404" pitchFamily="49" charset="0"/>
                <a:cs typeface="Courier New" panose="02070309020205020404" pitchFamily="49" charset="0"/>
              </a:rPr>
              <a:t>...]</a:t>
            </a:r>
          </a:p>
        </p:txBody>
      </p:sp>
      <p:sp>
        <p:nvSpPr>
          <p:cNvPr id="38" name="TextBox 37">
            <a:extLst>
              <a:ext uri="{FF2B5EF4-FFF2-40B4-BE49-F238E27FC236}">
                <a16:creationId xmlns:a16="http://schemas.microsoft.com/office/drawing/2014/main" id="{7D5A72D9-FA3D-613B-09CE-20B1A265B6E0}"/>
              </a:ext>
            </a:extLst>
          </p:cNvPr>
          <p:cNvSpPr txBox="1"/>
          <p:nvPr/>
        </p:nvSpPr>
        <p:spPr>
          <a:xfrm>
            <a:off x="283105" y="2353972"/>
            <a:ext cx="3597761" cy="952740"/>
          </a:xfrm>
          <a:prstGeom prst="rect">
            <a:avLst/>
          </a:prstGeom>
          <a:noFill/>
        </p:spPr>
        <p:txBody>
          <a:bodyPr wrap="none" lIns="0" tIns="0" rIns="0" bIns="0" rtlCol="0">
            <a:noAutofit/>
          </a:bodyPr>
          <a:lstStyle/>
          <a:p>
            <a:pPr>
              <a:defRPr/>
            </a:pPr>
            <a:r>
              <a:rPr lang="en-US" sz="1400" b="1">
                <a:solidFill>
                  <a:srgbClr val="000048"/>
                </a:solidFill>
                <a:latin typeface="Arial" panose="020B0604020202020204"/>
              </a:rPr>
              <a:t>Meaningful chunks -&gt; Better output</a:t>
            </a:r>
          </a:p>
          <a:p>
            <a:pPr>
              <a:defRPr/>
            </a:pPr>
            <a:endParaRPr lang="en-US" sz="1000">
              <a:solidFill>
                <a:srgbClr val="000048"/>
              </a:solidFill>
              <a:latin typeface="Arial" panose="020B0604020202020204"/>
            </a:endParaRPr>
          </a:p>
          <a:p>
            <a:pPr>
              <a:defRPr/>
            </a:pPr>
            <a:r>
              <a:rPr lang="en-US" sz="1400">
                <a:solidFill>
                  <a:srgbClr val="000048"/>
                </a:solidFill>
                <a:latin typeface="Arial" panose="020B0604020202020204"/>
              </a:rPr>
              <a:t>1 item per chunk </a:t>
            </a:r>
          </a:p>
          <a:p>
            <a:pPr>
              <a:defRPr/>
            </a:pPr>
            <a:r>
              <a:rPr lang="en-US" sz="1200">
                <a:solidFill>
                  <a:srgbClr val="000048"/>
                </a:solidFill>
                <a:latin typeface="Arial" panose="020B0604020202020204"/>
              </a:rPr>
              <a:t>(1 TC, 1 ticket, 1 document etc.)</a:t>
            </a:r>
          </a:p>
        </p:txBody>
      </p:sp>
      <p:pic>
        <p:nvPicPr>
          <p:cNvPr id="39" name="Picture 38">
            <a:extLst>
              <a:ext uri="{FF2B5EF4-FFF2-40B4-BE49-F238E27FC236}">
                <a16:creationId xmlns:a16="http://schemas.microsoft.com/office/drawing/2014/main" id="{923610D1-A4E1-720B-B9F3-C66F2883FC73}"/>
              </a:ext>
            </a:extLst>
          </p:cNvPr>
          <p:cNvPicPr>
            <a:picLocks noChangeAspect="1"/>
          </p:cNvPicPr>
          <p:nvPr/>
        </p:nvPicPr>
        <p:blipFill>
          <a:blip r:embed="rId5"/>
          <a:stretch>
            <a:fillRect/>
          </a:stretch>
        </p:blipFill>
        <p:spPr>
          <a:xfrm>
            <a:off x="3560836" y="2607354"/>
            <a:ext cx="3763519" cy="1168218"/>
          </a:xfrm>
          <a:prstGeom prst="rect">
            <a:avLst/>
          </a:prstGeom>
          <a:ln>
            <a:solidFill>
              <a:srgbClr val="26EFE9">
                <a:lumMod val="20000"/>
                <a:lumOff val="80000"/>
              </a:srgbClr>
            </a:solidFill>
          </a:ln>
        </p:spPr>
      </p:pic>
      <p:sp>
        <p:nvSpPr>
          <p:cNvPr id="40" name="Rectangle 39">
            <a:extLst>
              <a:ext uri="{FF2B5EF4-FFF2-40B4-BE49-F238E27FC236}">
                <a16:creationId xmlns:a16="http://schemas.microsoft.com/office/drawing/2014/main" id="{0FAE4367-5174-0BD0-9360-1B387942415E}"/>
              </a:ext>
            </a:extLst>
          </p:cNvPr>
          <p:cNvSpPr/>
          <p:nvPr/>
        </p:nvSpPr>
        <p:spPr>
          <a:xfrm>
            <a:off x="3606840" y="3112399"/>
            <a:ext cx="3367061" cy="211299"/>
          </a:xfrm>
          <a:prstGeom prst="rect">
            <a:avLst/>
          </a:prstGeom>
          <a:noFill/>
          <a:ln w="190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E9869B25-4009-3795-0AD0-E142A354EC53}"/>
              </a:ext>
            </a:extLst>
          </p:cNvPr>
          <p:cNvSpPr txBox="1"/>
          <p:nvPr/>
        </p:nvSpPr>
        <p:spPr>
          <a:xfrm>
            <a:off x="1715886" y="1359323"/>
            <a:ext cx="235915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Chunking Optimization</a:t>
            </a:r>
          </a:p>
        </p:txBody>
      </p:sp>
      <p:sp>
        <p:nvSpPr>
          <p:cNvPr id="42" name="TextBox 41">
            <a:extLst>
              <a:ext uri="{FF2B5EF4-FFF2-40B4-BE49-F238E27FC236}">
                <a16:creationId xmlns:a16="http://schemas.microsoft.com/office/drawing/2014/main" id="{EA5B98BC-773B-C107-71B8-17E0C2C169BE}"/>
              </a:ext>
            </a:extLst>
          </p:cNvPr>
          <p:cNvSpPr txBox="1"/>
          <p:nvPr/>
        </p:nvSpPr>
        <p:spPr>
          <a:xfrm>
            <a:off x="4007825" y="1359323"/>
            <a:ext cx="339852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Custom Embeddings on limited Data</a:t>
            </a:r>
          </a:p>
        </p:txBody>
      </p:sp>
      <p:sp>
        <p:nvSpPr>
          <p:cNvPr id="43" name="TextBox 42">
            <a:extLst>
              <a:ext uri="{FF2B5EF4-FFF2-40B4-BE49-F238E27FC236}">
                <a16:creationId xmlns:a16="http://schemas.microsoft.com/office/drawing/2014/main" id="{7E6C6F14-89F7-D052-2AFB-2641E8B93A1E}"/>
              </a:ext>
            </a:extLst>
          </p:cNvPr>
          <p:cNvSpPr txBox="1"/>
          <p:nvPr/>
        </p:nvSpPr>
        <p:spPr>
          <a:xfrm>
            <a:off x="7683945" y="1359323"/>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Prominent Keywords</a:t>
            </a:r>
          </a:p>
        </p:txBody>
      </p:sp>
      <p:cxnSp>
        <p:nvCxnSpPr>
          <p:cNvPr id="44" name="Straight Connector 43">
            <a:extLst>
              <a:ext uri="{FF2B5EF4-FFF2-40B4-BE49-F238E27FC236}">
                <a16:creationId xmlns:a16="http://schemas.microsoft.com/office/drawing/2014/main" id="{FE525FFB-D2D3-67FE-DEE3-B4B7A2935170}"/>
              </a:ext>
            </a:extLst>
          </p:cNvPr>
          <p:cNvCxnSpPr>
            <a:cxnSpLocks/>
          </p:cNvCxnSpPr>
          <p:nvPr/>
        </p:nvCxnSpPr>
        <p:spPr>
          <a:xfrm>
            <a:off x="3859229" y="1335718"/>
            <a:ext cx="0" cy="350782"/>
          </a:xfrm>
          <a:prstGeom prst="line">
            <a:avLst/>
          </a:prstGeom>
          <a:noFill/>
          <a:ln w="12700" cap="flat" cmpd="sng" algn="ctr">
            <a:solidFill>
              <a:srgbClr val="FFFFFF">
                <a:lumMod val="65000"/>
              </a:srgbClr>
            </a:solidFill>
            <a:prstDash val="solid"/>
            <a:miter lim="800000"/>
          </a:ln>
          <a:effectLst/>
        </p:spPr>
      </p:cxnSp>
      <p:cxnSp>
        <p:nvCxnSpPr>
          <p:cNvPr id="45" name="Straight Connector 44">
            <a:extLst>
              <a:ext uri="{FF2B5EF4-FFF2-40B4-BE49-F238E27FC236}">
                <a16:creationId xmlns:a16="http://schemas.microsoft.com/office/drawing/2014/main" id="{45D1D9DD-96DF-9570-7B7E-860E95EDFD40}"/>
              </a:ext>
            </a:extLst>
          </p:cNvPr>
          <p:cNvCxnSpPr>
            <a:cxnSpLocks/>
          </p:cNvCxnSpPr>
          <p:nvPr/>
        </p:nvCxnSpPr>
        <p:spPr>
          <a:xfrm>
            <a:off x="7481249" y="1309930"/>
            <a:ext cx="0" cy="350782"/>
          </a:xfrm>
          <a:prstGeom prst="line">
            <a:avLst/>
          </a:prstGeom>
          <a:noFill/>
          <a:ln w="12700" cap="flat" cmpd="sng" algn="ctr">
            <a:solidFill>
              <a:srgbClr val="FFFFFF">
                <a:lumMod val="65000"/>
              </a:srgbClr>
            </a:solidFill>
            <a:prstDash val="solid"/>
            <a:miter lim="800000"/>
          </a:ln>
          <a:effectLst/>
        </p:spPr>
      </p:cxnSp>
      <p:sp>
        <p:nvSpPr>
          <p:cNvPr id="46" name="TextBox 45">
            <a:extLst>
              <a:ext uri="{FF2B5EF4-FFF2-40B4-BE49-F238E27FC236}">
                <a16:creationId xmlns:a16="http://schemas.microsoft.com/office/drawing/2014/main" id="{30F6ACD5-FCAB-5472-033F-C6B109C741CC}"/>
              </a:ext>
            </a:extLst>
          </p:cNvPr>
          <p:cNvSpPr txBox="1"/>
          <p:nvPr/>
        </p:nvSpPr>
        <p:spPr>
          <a:xfrm>
            <a:off x="9923289" y="1359323"/>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Inner Product Search</a:t>
            </a:r>
          </a:p>
        </p:txBody>
      </p:sp>
      <p:cxnSp>
        <p:nvCxnSpPr>
          <p:cNvPr id="47" name="Straight Connector 46">
            <a:extLst>
              <a:ext uri="{FF2B5EF4-FFF2-40B4-BE49-F238E27FC236}">
                <a16:creationId xmlns:a16="http://schemas.microsoft.com/office/drawing/2014/main" id="{5D6CCF24-E00A-0209-6626-A56AAC41CB41}"/>
              </a:ext>
            </a:extLst>
          </p:cNvPr>
          <p:cNvCxnSpPr>
            <a:cxnSpLocks/>
          </p:cNvCxnSpPr>
          <p:nvPr/>
        </p:nvCxnSpPr>
        <p:spPr>
          <a:xfrm>
            <a:off x="9720593" y="1335718"/>
            <a:ext cx="0" cy="350782"/>
          </a:xfrm>
          <a:prstGeom prst="line">
            <a:avLst/>
          </a:prstGeom>
          <a:noFill/>
          <a:ln w="12700" cap="flat" cmpd="sng" algn="ctr">
            <a:solidFill>
              <a:srgbClr val="FFFFFF">
                <a:lumMod val="65000"/>
              </a:srgbClr>
            </a:solidFill>
            <a:prstDash val="solid"/>
            <a:miter lim="800000"/>
          </a:ln>
          <a:effectLst/>
        </p:spPr>
      </p:cxnSp>
      <p:sp>
        <p:nvSpPr>
          <p:cNvPr id="48" name="Right Arrow 47">
            <a:extLst>
              <a:ext uri="{FF2B5EF4-FFF2-40B4-BE49-F238E27FC236}">
                <a16:creationId xmlns:a16="http://schemas.microsoft.com/office/drawing/2014/main" id="{8BE3994B-F1C2-4E7C-D08E-EF8AE413BE19}"/>
              </a:ext>
            </a:extLst>
          </p:cNvPr>
          <p:cNvSpPr/>
          <p:nvPr/>
        </p:nvSpPr>
        <p:spPr>
          <a:xfrm>
            <a:off x="6821321" y="4850351"/>
            <a:ext cx="574158" cy="680484"/>
          </a:xfrm>
          <a:prstGeom prst="rightArrow">
            <a:avLst>
              <a:gd name="adj1" fmla="val 50000"/>
              <a:gd name="adj2" fmla="val 37037"/>
            </a:avLst>
          </a:prstGeom>
          <a:solidFill>
            <a:srgbClr val="26EFE9">
              <a:lumMod val="75000"/>
            </a:srgbClr>
          </a:solidFill>
          <a:ln w="12700" cap="flat" cmpd="sng" algn="ctr">
            <a:solidFill>
              <a:srgbClr val="06C7CC">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49" name="Picture 48" descr="A black background with white lines and words&#10;&#10;Description automatically generated">
            <a:extLst>
              <a:ext uri="{FF2B5EF4-FFF2-40B4-BE49-F238E27FC236}">
                <a16:creationId xmlns:a16="http://schemas.microsoft.com/office/drawing/2014/main" id="{BC9C0A5C-A0B4-BDB9-265B-CAAB19A46CD7}"/>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58551" y="3782282"/>
            <a:ext cx="1665804" cy="1026722"/>
          </a:xfrm>
          <a:prstGeom prst="rect">
            <a:avLst/>
          </a:prstGeom>
        </p:spPr>
      </p:pic>
    </p:spTree>
    <p:extLst>
      <p:ext uri="{BB962C8B-B14F-4D97-AF65-F5344CB8AC3E}">
        <p14:creationId xmlns:p14="http://schemas.microsoft.com/office/powerpoint/2010/main" val="218329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0B45A9-3080-9E75-8A12-629EB9609A88}"/>
              </a:ext>
            </a:extLst>
          </p:cNvPr>
          <p:cNvSpPr>
            <a:spLocks noGrp="1"/>
          </p:cNvSpPr>
          <p:nvPr>
            <p:ph type="title"/>
          </p:nvPr>
        </p:nvSpPr>
        <p:spPr/>
        <p:txBody>
          <a:bodyPr/>
          <a:lstStyle/>
          <a:p>
            <a:r>
              <a:rPr lang="en-US"/>
              <a:t>NEXT STEPS</a:t>
            </a:r>
          </a:p>
        </p:txBody>
      </p:sp>
      <p:sp>
        <p:nvSpPr>
          <p:cNvPr id="5" name="Slide Number Placeholder 4">
            <a:extLst>
              <a:ext uri="{FF2B5EF4-FFF2-40B4-BE49-F238E27FC236}">
                <a16:creationId xmlns:a16="http://schemas.microsoft.com/office/drawing/2014/main" id="{068A2668-E81A-7B31-C7B9-E79B4E5DE7BE}"/>
              </a:ext>
            </a:extLst>
          </p:cNvPr>
          <p:cNvSpPr>
            <a:spLocks noGrp="1"/>
          </p:cNvSpPr>
          <p:nvPr>
            <p:ph type="sldNum" sz="quarter" idx="4"/>
          </p:nvPr>
        </p:nvSpPr>
        <p:spPr/>
        <p:txBody>
          <a:bodyPr/>
          <a:lstStyle/>
          <a:p>
            <a:fld id="{67C3F941-3FEE-EA40-8EAD-E8A0CA148F63}" type="slidenum">
              <a:rPr lang="en-US" smtClean="0"/>
              <a:pPr/>
              <a:t>12</a:t>
            </a:fld>
            <a:endParaRPr lang="en-US"/>
          </a:p>
        </p:txBody>
      </p:sp>
      <p:pic>
        <p:nvPicPr>
          <p:cNvPr id="19" name="Picture 8" descr="Premium Photo | A female robot with blue eyes and a white headdress">
            <a:extLst>
              <a:ext uri="{FF2B5EF4-FFF2-40B4-BE49-F238E27FC236}">
                <a16:creationId xmlns:a16="http://schemas.microsoft.com/office/drawing/2014/main" id="{CFCDAEF4-175D-4EDB-83F1-567B4E6685D3}"/>
              </a:ext>
            </a:extLst>
          </p:cNvPr>
          <p:cNvPicPr>
            <a:picLocks noChangeAspect="1" noChangeArrowheads="1"/>
          </p:cNvPicPr>
          <p:nvPr/>
        </p:nvPicPr>
        <p:blipFill rotWithShape="1">
          <a:blip r:embed="rId3" cstate="hqprint">
            <a:clrChange>
              <a:clrFrom>
                <a:srgbClr val="0D5FF0"/>
              </a:clrFrom>
              <a:clrTo>
                <a:srgbClr val="0D5FF0">
                  <a:alpha val="0"/>
                </a:srgbClr>
              </a:clrTo>
            </a:clrChange>
            <a:extLst>
              <a:ext uri="{28A0092B-C50C-407E-A947-70E740481C1C}">
                <a14:useLocalDpi xmlns:a14="http://schemas.microsoft.com/office/drawing/2010/main"/>
              </a:ext>
            </a:extLst>
          </a:blip>
          <a:srcRect/>
          <a:stretch/>
        </p:blipFill>
        <p:spPr bwMode="auto">
          <a:xfrm>
            <a:off x="7150682" y="174371"/>
            <a:ext cx="5002917" cy="5786200"/>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a:extLst>
              <a:ext uri="{FF2B5EF4-FFF2-40B4-BE49-F238E27FC236}">
                <a16:creationId xmlns:a16="http://schemas.microsoft.com/office/drawing/2014/main" id="{9B829825-7D23-FBB4-787F-21E70A86B9DF}"/>
              </a:ext>
            </a:extLst>
          </p:cNvPr>
          <p:cNvSpPr/>
          <p:nvPr/>
        </p:nvSpPr>
        <p:spPr>
          <a:xfrm>
            <a:off x="0" y="2770438"/>
            <a:ext cx="8200103" cy="1071539"/>
          </a:xfrm>
          <a:custGeom>
            <a:avLst/>
            <a:gdLst>
              <a:gd name="connsiteX0" fmla="*/ 0 w 8487898"/>
              <a:gd name="connsiteY0" fmla="*/ 0 h 806824"/>
              <a:gd name="connsiteX1" fmla="*/ 7681075 w 8487898"/>
              <a:gd name="connsiteY1" fmla="*/ 0 h 806824"/>
              <a:gd name="connsiteX2" fmla="*/ 8487898 w 8487898"/>
              <a:gd name="connsiteY2" fmla="*/ 806824 h 806824"/>
              <a:gd name="connsiteX3" fmla="*/ 0 w 8487898"/>
              <a:gd name="connsiteY3" fmla="*/ 806824 h 806824"/>
            </a:gdLst>
            <a:ahLst/>
            <a:cxnLst>
              <a:cxn ang="0">
                <a:pos x="connsiteX0" y="connsiteY0"/>
              </a:cxn>
              <a:cxn ang="0">
                <a:pos x="connsiteX1" y="connsiteY1"/>
              </a:cxn>
              <a:cxn ang="0">
                <a:pos x="connsiteX2" y="connsiteY2"/>
              </a:cxn>
              <a:cxn ang="0">
                <a:pos x="connsiteX3" y="connsiteY3"/>
              </a:cxn>
            </a:cxnLst>
            <a:rect l="l" t="t" r="r" b="b"/>
            <a:pathLst>
              <a:path w="8487898" h="806824">
                <a:moveTo>
                  <a:pt x="0" y="0"/>
                </a:moveTo>
                <a:lnTo>
                  <a:pt x="7681075" y="0"/>
                </a:lnTo>
                <a:lnTo>
                  <a:pt x="8487898" y="806824"/>
                </a:lnTo>
                <a:lnTo>
                  <a:pt x="0" y="806824"/>
                </a:lnTo>
                <a:close/>
              </a:path>
            </a:pathLst>
          </a:custGeom>
          <a:solidFill>
            <a:srgbClr val="C2BFC1">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21" name="Freeform 20">
            <a:extLst>
              <a:ext uri="{FF2B5EF4-FFF2-40B4-BE49-F238E27FC236}">
                <a16:creationId xmlns:a16="http://schemas.microsoft.com/office/drawing/2014/main" id="{6AA3BB32-80AA-10FB-1136-CC6A0E2A6154}"/>
              </a:ext>
            </a:extLst>
          </p:cNvPr>
          <p:cNvSpPr/>
          <p:nvPr/>
        </p:nvSpPr>
        <p:spPr>
          <a:xfrm flipH="1">
            <a:off x="3045934" y="4585577"/>
            <a:ext cx="6582715" cy="971980"/>
          </a:xfrm>
          <a:custGeom>
            <a:avLst/>
            <a:gdLst>
              <a:gd name="connsiteX0" fmla="*/ 0 w 8341072"/>
              <a:gd name="connsiteY0" fmla="*/ 0 h 754911"/>
              <a:gd name="connsiteX1" fmla="*/ 8341072 w 8341072"/>
              <a:gd name="connsiteY1" fmla="*/ 0 h 754911"/>
              <a:gd name="connsiteX2" fmla="*/ 8341072 w 8341072"/>
              <a:gd name="connsiteY2" fmla="*/ 754911 h 754911"/>
              <a:gd name="connsiteX3" fmla="*/ 1169256 w 8341072"/>
              <a:gd name="connsiteY3" fmla="*/ 754911 h 754911"/>
            </a:gdLst>
            <a:ahLst/>
            <a:cxnLst>
              <a:cxn ang="0">
                <a:pos x="connsiteX0" y="connsiteY0"/>
              </a:cxn>
              <a:cxn ang="0">
                <a:pos x="connsiteX1" y="connsiteY1"/>
              </a:cxn>
              <a:cxn ang="0">
                <a:pos x="connsiteX2" y="connsiteY2"/>
              </a:cxn>
              <a:cxn ang="0">
                <a:pos x="connsiteX3" y="connsiteY3"/>
              </a:cxn>
            </a:cxnLst>
            <a:rect l="l" t="t" r="r" b="b"/>
            <a:pathLst>
              <a:path w="8341072" h="754911">
                <a:moveTo>
                  <a:pt x="0" y="0"/>
                </a:moveTo>
                <a:lnTo>
                  <a:pt x="8341072" y="0"/>
                </a:lnTo>
                <a:lnTo>
                  <a:pt x="8341072" y="754911"/>
                </a:lnTo>
                <a:lnTo>
                  <a:pt x="1169256" y="754911"/>
                </a:lnTo>
                <a:close/>
              </a:path>
            </a:pathLst>
          </a:custGeom>
          <a:solidFill>
            <a:srgbClr val="02D0E5">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22" name="Rectangle 21">
            <a:extLst>
              <a:ext uri="{FF2B5EF4-FFF2-40B4-BE49-F238E27FC236}">
                <a16:creationId xmlns:a16="http://schemas.microsoft.com/office/drawing/2014/main" id="{E30FBD7B-4AFB-548C-C0B2-B89E8B519FF6}"/>
              </a:ext>
            </a:extLst>
          </p:cNvPr>
          <p:cNvSpPr/>
          <p:nvPr/>
        </p:nvSpPr>
        <p:spPr>
          <a:xfrm>
            <a:off x="0" y="1140056"/>
            <a:ext cx="5912285" cy="1118270"/>
          </a:xfrm>
          <a:prstGeom prst="rect">
            <a:avLst/>
          </a:prstGeom>
          <a:solidFill>
            <a:srgbClr val="98BFF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pic>
        <p:nvPicPr>
          <p:cNvPr id="23" name="Picture 14" descr="Cloud - Free weather icons">
            <a:extLst>
              <a:ext uri="{FF2B5EF4-FFF2-40B4-BE49-F238E27FC236}">
                <a16:creationId xmlns:a16="http://schemas.microsoft.com/office/drawing/2014/main" id="{0A5F14FC-018E-F54A-8E5C-ABA13562ADD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99482" y="941230"/>
            <a:ext cx="32512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Expand - Free arrows icons">
            <a:extLst>
              <a:ext uri="{FF2B5EF4-FFF2-40B4-BE49-F238E27FC236}">
                <a16:creationId xmlns:a16="http://schemas.microsoft.com/office/drawing/2014/main" id="{D6A6C61D-E056-F0A0-A228-09604213C00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37083" y="2312885"/>
            <a:ext cx="3868209" cy="386820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11FE64-5CC3-6C22-46C6-D315E5604166}"/>
              </a:ext>
            </a:extLst>
          </p:cNvPr>
          <p:cNvSpPr txBox="1"/>
          <p:nvPr/>
        </p:nvSpPr>
        <p:spPr>
          <a:xfrm>
            <a:off x="261815" y="2893844"/>
            <a:ext cx="1435008" cy="789127"/>
          </a:xfrm>
          <a:prstGeom prst="rect">
            <a:avLst/>
          </a:prstGeom>
          <a:noFill/>
        </p:spPr>
        <p:txBody>
          <a:bodyPr wrap="none" rtlCol="0">
            <a:spAutoFit/>
          </a:bodyPr>
          <a:lstStyle/>
          <a:p>
            <a:pPr>
              <a:lnSpc>
                <a:spcPct val="80000"/>
              </a:lnSpc>
              <a:defRPr/>
            </a:pPr>
            <a:r>
              <a:rPr lang="en-US" sz="3200" b="1">
                <a:solidFill>
                  <a:srgbClr val="02D0E5">
                    <a:lumMod val="75000"/>
                  </a:srgbClr>
                </a:solidFill>
                <a:latin typeface="Peak Sans Bold" pitchFamily="2" charset="77"/>
              </a:rPr>
              <a:t>Expand</a:t>
            </a:r>
            <a:endParaRPr lang="en-US" sz="2400" b="1">
              <a:solidFill>
                <a:srgbClr val="02D0E5">
                  <a:lumMod val="75000"/>
                </a:srgbClr>
              </a:solidFill>
              <a:latin typeface="Peak Sans Bold" pitchFamily="2" charset="77"/>
            </a:endParaRPr>
          </a:p>
          <a:p>
            <a:pPr>
              <a:lnSpc>
                <a:spcPct val="80000"/>
              </a:lnSpc>
              <a:defRPr/>
            </a:pPr>
            <a:r>
              <a:rPr lang="en-US" sz="2400">
                <a:solidFill>
                  <a:srgbClr val="02D0E5">
                    <a:lumMod val="75000"/>
                  </a:srgbClr>
                </a:solidFill>
                <a:latin typeface="Peak Sans Regular" pitchFamily="2" charset="77"/>
              </a:rPr>
              <a:t>Data</a:t>
            </a:r>
          </a:p>
        </p:txBody>
      </p:sp>
      <p:sp>
        <p:nvSpPr>
          <p:cNvPr id="26" name="TextBox 25">
            <a:extLst>
              <a:ext uri="{FF2B5EF4-FFF2-40B4-BE49-F238E27FC236}">
                <a16:creationId xmlns:a16="http://schemas.microsoft.com/office/drawing/2014/main" id="{524953CF-1A6F-7D48-FBDA-E64C86FB1B2A}"/>
              </a:ext>
            </a:extLst>
          </p:cNvPr>
          <p:cNvSpPr txBox="1"/>
          <p:nvPr/>
        </p:nvSpPr>
        <p:spPr>
          <a:xfrm>
            <a:off x="338050" y="1270802"/>
            <a:ext cx="1074461" cy="789127"/>
          </a:xfrm>
          <a:prstGeom prst="rect">
            <a:avLst/>
          </a:prstGeom>
          <a:noFill/>
        </p:spPr>
        <p:txBody>
          <a:bodyPr wrap="none" rtlCol="0">
            <a:spAutoFit/>
          </a:bodyPr>
          <a:lstStyle/>
          <a:p>
            <a:pPr>
              <a:lnSpc>
                <a:spcPct val="80000"/>
              </a:lnSpc>
              <a:defRPr/>
            </a:pPr>
            <a:r>
              <a:rPr lang="en-US" sz="3200" b="1">
                <a:solidFill>
                  <a:srgbClr val="02D0E5">
                    <a:lumMod val="75000"/>
                  </a:srgbClr>
                </a:solidFill>
                <a:latin typeface="Peak Sans Bold" pitchFamily="2" charset="77"/>
              </a:rPr>
              <a:t>Pilot</a:t>
            </a:r>
            <a:endParaRPr lang="en-US" sz="2400" b="1">
              <a:solidFill>
                <a:srgbClr val="02D0E5">
                  <a:lumMod val="75000"/>
                </a:srgbClr>
              </a:solidFill>
              <a:latin typeface="Peak Sans Bold" pitchFamily="2" charset="77"/>
            </a:endParaRPr>
          </a:p>
          <a:p>
            <a:pPr>
              <a:lnSpc>
                <a:spcPct val="80000"/>
              </a:lnSpc>
              <a:defRPr/>
            </a:pPr>
            <a:r>
              <a:rPr lang="en-US" sz="2400">
                <a:solidFill>
                  <a:srgbClr val="02D0E5">
                    <a:lumMod val="75000"/>
                  </a:srgbClr>
                </a:solidFill>
                <a:latin typeface="Peak Sans Regular" pitchFamily="2" charset="77"/>
              </a:rPr>
              <a:t>Rollout</a:t>
            </a:r>
          </a:p>
        </p:txBody>
      </p:sp>
      <p:sp>
        <p:nvSpPr>
          <p:cNvPr id="27" name="TextBox 26">
            <a:extLst>
              <a:ext uri="{FF2B5EF4-FFF2-40B4-BE49-F238E27FC236}">
                <a16:creationId xmlns:a16="http://schemas.microsoft.com/office/drawing/2014/main" id="{C50B7D11-422B-3895-C837-FDECE5ACE678}"/>
              </a:ext>
            </a:extLst>
          </p:cNvPr>
          <p:cNvSpPr txBox="1"/>
          <p:nvPr/>
        </p:nvSpPr>
        <p:spPr>
          <a:xfrm>
            <a:off x="5912285" y="4699303"/>
            <a:ext cx="1804020" cy="789127"/>
          </a:xfrm>
          <a:prstGeom prst="rect">
            <a:avLst/>
          </a:prstGeom>
          <a:noFill/>
        </p:spPr>
        <p:txBody>
          <a:bodyPr wrap="none" rtlCol="0">
            <a:spAutoFit/>
          </a:bodyPr>
          <a:lstStyle/>
          <a:p>
            <a:pPr>
              <a:lnSpc>
                <a:spcPct val="80000"/>
              </a:lnSpc>
              <a:defRPr/>
            </a:pPr>
            <a:r>
              <a:rPr lang="en-US" sz="3200" b="1">
                <a:solidFill>
                  <a:srgbClr val="02D0E5">
                    <a:lumMod val="75000"/>
                  </a:srgbClr>
                </a:solidFill>
                <a:latin typeface="Peak Sans Bold" pitchFamily="2" charset="77"/>
              </a:rPr>
              <a:t>Enhance</a:t>
            </a:r>
            <a:endParaRPr lang="en-US" sz="2400" b="1">
              <a:solidFill>
                <a:srgbClr val="02D0E5">
                  <a:lumMod val="75000"/>
                </a:srgbClr>
              </a:solidFill>
              <a:latin typeface="Peak Sans Bold" pitchFamily="2" charset="77"/>
            </a:endParaRPr>
          </a:p>
          <a:p>
            <a:pPr>
              <a:lnSpc>
                <a:spcPct val="80000"/>
              </a:lnSpc>
              <a:defRPr/>
            </a:pPr>
            <a:r>
              <a:rPr lang="en-US" sz="2400">
                <a:solidFill>
                  <a:srgbClr val="02D0E5">
                    <a:lumMod val="75000"/>
                  </a:srgbClr>
                </a:solidFill>
                <a:latin typeface="Peak Sans Regular" pitchFamily="2" charset="77"/>
              </a:rPr>
              <a:t>On Feedback</a:t>
            </a:r>
          </a:p>
        </p:txBody>
      </p:sp>
      <p:sp>
        <p:nvSpPr>
          <p:cNvPr id="28" name="TextBox 27">
            <a:extLst>
              <a:ext uri="{FF2B5EF4-FFF2-40B4-BE49-F238E27FC236}">
                <a16:creationId xmlns:a16="http://schemas.microsoft.com/office/drawing/2014/main" id="{A98F0ED2-FAB3-CCA2-FCBF-A77D67E95090}"/>
              </a:ext>
            </a:extLst>
          </p:cNvPr>
          <p:cNvSpPr txBox="1"/>
          <p:nvPr/>
        </p:nvSpPr>
        <p:spPr>
          <a:xfrm>
            <a:off x="354689" y="2295189"/>
            <a:ext cx="2495372" cy="424569"/>
          </a:xfrm>
          <a:prstGeom prst="rect">
            <a:avLst/>
          </a:prstGeom>
          <a:noFill/>
        </p:spPr>
        <p:txBody>
          <a:bodyPr wrap="none" lIns="0" tIns="0" rIns="0" bIns="0" rtlCol="0">
            <a:noAutofit/>
          </a:bodyPr>
          <a:lstStyle/>
          <a:p>
            <a:r>
              <a:rPr lang="en-US" sz="1200">
                <a:solidFill>
                  <a:srgbClr val="FFFFFF">
                    <a:lumMod val="65000"/>
                  </a:srgbClr>
                </a:solidFill>
                <a:latin typeface="Arial" panose="020B0604020202020204"/>
              </a:rPr>
              <a:t>Current: NS Connected TV Team</a:t>
            </a:r>
          </a:p>
          <a:p>
            <a:r>
              <a:rPr lang="en-US" sz="1200">
                <a:solidFill>
                  <a:srgbClr val="FFFFFF">
                    <a:lumMod val="65000"/>
                  </a:srgbClr>
                </a:solidFill>
                <a:latin typeface="Arial" panose="020B0604020202020204"/>
              </a:rPr>
              <a:t>Expand to All QA &amp; Other teams</a:t>
            </a:r>
          </a:p>
        </p:txBody>
      </p:sp>
      <p:sp>
        <p:nvSpPr>
          <p:cNvPr id="29" name="TextBox 28">
            <a:extLst>
              <a:ext uri="{FF2B5EF4-FFF2-40B4-BE49-F238E27FC236}">
                <a16:creationId xmlns:a16="http://schemas.microsoft.com/office/drawing/2014/main" id="{886D73F7-B373-D2EB-F853-23B475A5B815}"/>
              </a:ext>
            </a:extLst>
          </p:cNvPr>
          <p:cNvSpPr txBox="1"/>
          <p:nvPr/>
        </p:nvSpPr>
        <p:spPr>
          <a:xfrm>
            <a:off x="354689" y="3989998"/>
            <a:ext cx="1539751" cy="971981"/>
          </a:xfrm>
          <a:prstGeom prst="rect">
            <a:avLst/>
          </a:prstGeom>
          <a:noFill/>
        </p:spPr>
        <p:txBody>
          <a:bodyPr wrap="none" lIns="0" tIns="0" rIns="0" bIns="0" rtlCol="0">
            <a:noAutofit/>
          </a:bodyPr>
          <a:lstStyle/>
          <a:p>
            <a:r>
              <a:rPr lang="en-US" sz="1200">
                <a:solidFill>
                  <a:srgbClr val="FFFFFF">
                    <a:lumMod val="65000"/>
                  </a:srgbClr>
                </a:solidFill>
                <a:latin typeface="Arial" panose="020B0604020202020204"/>
              </a:rPr>
              <a:t>Current: </a:t>
            </a:r>
          </a:p>
          <a:p>
            <a:r>
              <a:rPr lang="en-US" sz="1200">
                <a:solidFill>
                  <a:srgbClr val="FFFFFF">
                    <a:lumMod val="65000"/>
                  </a:srgbClr>
                </a:solidFill>
                <a:latin typeface="Arial" panose="020B0604020202020204"/>
              </a:rPr>
              <a:t>3 TestRail Project</a:t>
            </a:r>
          </a:p>
          <a:p>
            <a:r>
              <a:rPr lang="en-US" sz="1200">
                <a:solidFill>
                  <a:srgbClr val="FFFFFF">
                    <a:lumMod val="65000"/>
                  </a:srgbClr>
                </a:solidFill>
                <a:latin typeface="Arial" panose="020B0604020202020204"/>
              </a:rPr>
              <a:t>2 Github Repo</a:t>
            </a:r>
          </a:p>
          <a:p>
            <a:r>
              <a:rPr lang="en-US" sz="1200">
                <a:solidFill>
                  <a:srgbClr val="FFFFFF">
                    <a:lumMod val="65000"/>
                  </a:srgbClr>
                </a:solidFill>
                <a:latin typeface="Arial" panose="020B0604020202020204"/>
              </a:rPr>
              <a:t>16 JIRA projects</a:t>
            </a:r>
          </a:p>
          <a:p>
            <a:r>
              <a:rPr lang="en-US" sz="1200">
                <a:solidFill>
                  <a:srgbClr val="FFFFFF">
                    <a:lumMod val="65000"/>
                  </a:srgbClr>
                </a:solidFill>
                <a:latin typeface="Arial" panose="020B0604020202020204"/>
              </a:rPr>
              <a:t>1 Confluence Space</a:t>
            </a:r>
          </a:p>
        </p:txBody>
      </p:sp>
      <p:pic>
        <p:nvPicPr>
          <p:cNvPr id="30" name="Picture 29" descr="Techno Board Regular">
            <a:extLst>
              <a:ext uri="{FF2B5EF4-FFF2-40B4-BE49-F238E27FC236}">
                <a16:creationId xmlns:a16="http://schemas.microsoft.com/office/drawing/2014/main" id="{FA781308-4A78-21DA-1280-097133A35B7A}"/>
              </a:ext>
            </a:extLst>
          </p:cNvPr>
          <p:cNvPicPr>
            <a:picLocks noChangeAspect="1" noChangeArrowheads="1"/>
          </p:cNvPicPr>
          <p:nvPr/>
        </p:nvPicPr>
        <p:blipFill rotWithShape="1">
          <a:blip r:embed="rId6" cstate="hqprint">
            <a:duotone>
              <a:srgbClr val="26EFE9">
                <a:shade val="45000"/>
                <a:satMod val="135000"/>
              </a:srgbClr>
              <a:prstClr val="white"/>
            </a:duotone>
            <a:extLst>
              <a:ext uri="{28A0092B-C50C-407E-A947-70E740481C1C}">
                <a14:useLocalDpi xmlns:a14="http://schemas.microsoft.com/office/drawing/2010/main"/>
              </a:ext>
            </a:extLst>
          </a:blip>
          <a:srcRect l="650" t="16578" r="91342" b="28294"/>
          <a:stretch/>
        </p:blipFill>
        <p:spPr bwMode="auto">
          <a:xfrm>
            <a:off x="338050" y="5398891"/>
            <a:ext cx="1182531" cy="63810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FB01428-EEA1-5081-252A-96E92BE082F3}"/>
              </a:ext>
            </a:extLst>
          </p:cNvPr>
          <p:cNvSpPr txBox="1"/>
          <p:nvPr/>
        </p:nvSpPr>
        <p:spPr>
          <a:xfrm>
            <a:off x="6045552" y="5626798"/>
            <a:ext cx="2495372" cy="554295"/>
          </a:xfrm>
          <a:prstGeom prst="rect">
            <a:avLst/>
          </a:prstGeom>
          <a:noFill/>
        </p:spPr>
        <p:txBody>
          <a:bodyPr wrap="none" lIns="0" tIns="0" rIns="0" bIns="0" rtlCol="0">
            <a:noAutofit/>
          </a:bodyPr>
          <a:lstStyle/>
          <a:p>
            <a:r>
              <a:rPr lang="en-US" sz="1200" dirty="0">
                <a:solidFill>
                  <a:srgbClr val="FFFFFF">
                    <a:lumMod val="65000"/>
                  </a:srgbClr>
                </a:solidFill>
                <a:latin typeface="Arial" panose="020B0604020202020204"/>
              </a:rPr>
              <a:t>Completed: Slack Integration</a:t>
            </a:r>
          </a:p>
          <a:p>
            <a:r>
              <a:rPr lang="en-US" sz="1200" b="1" dirty="0">
                <a:solidFill>
                  <a:srgbClr val="FFFFFF">
                    <a:lumMod val="65000"/>
                  </a:srgbClr>
                </a:solidFill>
                <a:latin typeface="Arial" panose="020B0604020202020204"/>
              </a:rPr>
              <a:t>Analysis: </a:t>
            </a:r>
            <a:r>
              <a:rPr lang="en-US" sz="1200" dirty="0">
                <a:solidFill>
                  <a:srgbClr val="FFFFFF">
                    <a:lumMod val="65000"/>
                  </a:srgbClr>
                </a:solidFill>
                <a:latin typeface="Arial" panose="020B0604020202020204"/>
              </a:rPr>
              <a:t>Voice Support,</a:t>
            </a:r>
          </a:p>
          <a:p>
            <a:r>
              <a:rPr lang="en-US" sz="1200" dirty="0">
                <a:solidFill>
                  <a:srgbClr val="FFFFFF">
                    <a:lumMod val="65000"/>
                  </a:srgbClr>
                </a:solidFill>
                <a:latin typeface="Arial" panose="020B0604020202020204"/>
              </a:rPr>
              <a:t>Agentic AI (MCP, A2A etc.)</a:t>
            </a:r>
          </a:p>
        </p:txBody>
      </p:sp>
    </p:spTree>
    <p:extLst>
      <p:ext uri="{BB962C8B-B14F-4D97-AF65-F5344CB8AC3E}">
        <p14:creationId xmlns:p14="http://schemas.microsoft.com/office/powerpoint/2010/main" val="4001783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FCD490-5440-B984-2E27-A6EB84D1FCE5}"/>
              </a:ext>
            </a:extLst>
          </p:cNvPr>
          <p:cNvSpPr>
            <a:spLocks noGrp="1"/>
          </p:cNvSpPr>
          <p:nvPr>
            <p:ph type="title"/>
          </p:nvPr>
        </p:nvSpPr>
        <p:spPr/>
        <p:txBody>
          <a:bodyPr/>
          <a:lstStyle/>
          <a:p>
            <a:r>
              <a:rPr lang="en-US"/>
              <a:t>Q&amp;A</a:t>
            </a:r>
          </a:p>
        </p:txBody>
      </p:sp>
      <p:sp>
        <p:nvSpPr>
          <p:cNvPr id="5" name="Slide Number Placeholder 4">
            <a:extLst>
              <a:ext uri="{FF2B5EF4-FFF2-40B4-BE49-F238E27FC236}">
                <a16:creationId xmlns:a16="http://schemas.microsoft.com/office/drawing/2014/main" id="{DBDDF40B-63B7-7BF6-6777-770005B9B7BC}"/>
              </a:ext>
            </a:extLst>
          </p:cNvPr>
          <p:cNvSpPr>
            <a:spLocks noGrp="1"/>
          </p:cNvSpPr>
          <p:nvPr>
            <p:ph type="sldNum" sz="quarter" idx="4"/>
          </p:nvPr>
        </p:nvSpPr>
        <p:spPr/>
        <p:txBody>
          <a:bodyPr/>
          <a:lstStyle/>
          <a:p>
            <a:fld id="{67C3F941-3FEE-EA40-8EAD-E8A0CA148F63}" type="slidenum">
              <a:rPr lang="en-US" smtClean="0"/>
              <a:pPr/>
              <a:t>13</a:t>
            </a:fld>
            <a:endParaRPr lang="en-US"/>
          </a:p>
        </p:txBody>
      </p:sp>
      <p:sp>
        <p:nvSpPr>
          <p:cNvPr id="28" name="Rectangle 27">
            <a:extLst>
              <a:ext uri="{FF2B5EF4-FFF2-40B4-BE49-F238E27FC236}">
                <a16:creationId xmlns:a16="http://schemas.microsoft.com/office/drawing/2014/main" id="{33113842-F967-5C95-DCF8-66F65FC40543}"/>
              </a:ext>
            </a:extLst>
          </p:cNvPr>
          <p:cNvSpPr/>
          <p:nvPr/>
        </p:nvSpPr>
        <p:spPr>
          <a:xfrm>
            <a:off x="7442" y="5834075"/>
            <a:ext cx="12192000" cy="430158"/>
          </a:xfrm>
          <a:prstGeom prst="rect">
            <a:avLst/>
          </a:prstGeom>
          <a:solidFill>
            <a:srgbClr val="26EFE9">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29" name="Picture 8" descr="Waves Design Png - Transparent Blue Waves Png - Free Transparent PNG  Download - PNGkey">
            <a:extLst>
              <a:ext uri="{FF2B5EF4-FFF2-40B4-BE49-F238E27FC236}">
                <a16:creationId xmlns:a16="http://schemas.microsoft.com/office/drawing/2014/main" id="{7DCDD209-2876-50AF-FBBA-C15ABE4EC32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0" y="0"/>
            <a:ext cx="12196961" cy="458251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13D05CE9-99EF-29BC-4C69-277B8B41162E}"/>
              </a:ext>
            </a:extLst>
          </p:cNvPr>
          <p:cNvSpPr/>
          <p:nvPr/>
        </p:nvSpPr>
        <p:spPr>
          <a:xfrm>
            <a:off x="0" y="0"/>
            <a:ext cx="12192000" cy="1965434"/>
          </a:xfrm>
          <a:prstGeom prst="rect">
            <a:avLst/>
          </a:prstGeom>
          <a:solidFill>
            <a:srgbClr val="26EFE9">
              <a:lumMod val="20000"/>
              <a:lumOff val="80000"/>
              <a:alpha val="3797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F1450277-BCFA-E1B4-DB66-6DD6A15DD006}"/>
              </a:ext>
            </a:extLst>
          </p:cNvPr>
          <p:cNvSpPr/>
          <p:nvPr/>
        </p:nvSpPr>
        <p:spPr>
          <a:xfrm>
            <a:off x="3428383" y="808382"/>
            <a:ext cx="8611216" cy="4996069"/>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2" name="Picture 6" descr="Select the right biomarker test">
            <a:extLst>
              <a:ext uri="{FF2B5EF4-FFF2-40B4-BE49-F238E27FC236}">
                <a16:creationId xmlns:a16="http://schemas.microsoft.com/office/drawing/2014/main" id="{973AEDAB-574C-1352-A5EF-3D45BB403D54}"/>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54742" y="423297"/>
            <a:ext cx="3151217" cy="1838139"/>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D6E809E4-7248-252F-445C-B7C4CF4DA034}"/>
              </a:ext>
            </a:extLst>
          </p:cNvPr>
          <p:cNvSpPr/>
          <p:nvPr/>
        </p:nvSpPr>
        <p:spPr>
          <a:xfrm>
            <a:off x="0" y="3815256"/>
            <a:ext cx="12192000" cy="201882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4" name="Picture 2" descr="Midjourney's new zoom-out feature is the next AI sensation | Digital Trends">
            <a:extLst>
              <a:ext uri="{FF2B5EF4-FFF2-40B4-BE49-F238E27FC236}">
                <a16:creationId xmlns:a16="http://schemas.microsoft.com/office/drawing/2014/main" id="{90E5D6CA-6631-0A82-2E76-A9A451581312}"/>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3640480" y="933581"/>
            <a:ext cx="8274354" cy="471711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The Future is Now: How Artificial Intelligence Solutions Are Shaping the  Next Generation of Technology | by NetSet Software | Medium">
            <a:extLst>
              <a:ext uri="{FF2B5EF4-FFF2-40B4-BE49-F238E27FC236}">
                <a16:creationId xmlns:a16="http://schemas.microsoft.com/office/drawing/2014/main" id="{C9F5F4C0-790F-5BDE-12D3-668CD7F0CBD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flipH="1">
            <a:off x="4035841" y="2606958"/>
            <a:ext cx="2605295" cy="35526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Robot PNG transparent image download, size: 871x981px">
            <a:extLst>
              <a:ext uri="{FF2B5EF4-FFF2-40B4-BE49-F238E27FC236}">
                <a16:creationId xmlns:a16="http://schemas.microsoft.com/office/drawing/2014/main" id="{F129B4F6-B16E-17E9-5DCD-67B1A9DDF01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rot="16200000">
            <a:off x="5145150" y="41905"/>
            <a:ext cx="989007" cy="111379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a:extLst>
              <a:ext uri="{FF2B5EF4-FFF2-40B4-BE49-F238E27FC236}">
                <a16:creationId xmlns:a16="http://schemas.microsoft.com/office/drawing/2014/main" id="{A9282B0A-8E4E-AF4D-1D72-4BEEF47EF8CB}"/>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601459" y="5901063"/>
            <a:ext cx="833216" cy="22555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B46A251E-5486-0CCE-CFD1-BD41E2D850FD}"/>
              </a:ext>
            </a:extLst>
          </p:cNvPr>
          <p:cNvSpPr txBox="1"/>
          <p:nvPr/>
        </p:nvSpPr>
        <p:spPr>
          <a:xfrm>
            <a:off x="342209" y="5946436"/>
            <a:ext cx="2250370" cy="262583"/>
          </a:xfrm>
          <a:prstGeom prst="rect">
            <a:avLst/>
          </a:prstGeom>
          <a:noFill/>
        </p:spPr>
        <p:txBody>
          <a:bodyPr wrap="none" lIns="0" tIns="0" rIns="0" bIns="0" rtlCol="0">
            <a:noAutofit/>
          </a:bodyPr>
          <a:lstStyle/>
          <a:p>
            <a:pPr>
              <a:defRPr/>
            </a:pPr>
            <a:r>
              <a:rPr lang="en-US" sz="1200">
                <a:solidFill>
                  <a:srgbClr val="000048"/>
                </a:solidFill>
                <a:latin typeface="Arial" panose="020B0604020202020204"/>
              </a:rPr>
              <a:t>By                       MQE Team</a:t>
            </a:r>
          </a:p>
        </p:txBody>
      </p:sp>
      <p:sp>
        <p:nvSpPr>
          <p:cNvPr id="39" name="TextBox 38">
            <a:extLst>
              <a:ext uri="{FF2B5EF4-FFF2-40B4-BE49-F238E27FC236}">
                <a16:creationId xmlns:a16="http://schemas.microsoft.com/office/drawing/2014/main" id="{D3E6556C-9452-9D38-15F0-72F8B4738770}"/>
              </a:ext>
            </a:extLst>
          </p:cNvPr>
          <p:cNvSpPr txBox="1"/>
          <p:nvPr/>
        </p:nvSpPr>
        <p:spPr>
          <a:xfrm>
            <a:off x="12444984" y="347472"/>
            <a:ext cx="0" cy="0"/>
          </a:xfrm>
          <a:prstGeom prst="rect">
            <a:avLst/>
          </a:prstGeom>
          <a:noFill/>
        </p:spPr>
        <p:txBody>
          <a:bodyPr wrap="none" lIns="0" tIns="0" rIns="0" bIns="0" rtlCol="0">
            <a:noAutofit/>
          </a:bodyPr>
          <a:lstStyle/>
          <a:p>
            <a:pPr>
              <a:defRPr/>
            </a:pPr>
            <a:endParaRPr lang="en-US" sz="1600">
              <a:solidFill>
                <a:srgbClr val="000048"/>
              </a:solidFill>
              <a:latin typeface="Arial" panose="020B0604020202020204"/>
            </a:endParaRPr>
          </a:p>
        </p:txBody>
      </p:sp>
      <p:grpSp>
        <p:nvGrpSpPr>
          <p:cNvPr id="40" name="Group 39">
            <a:extLst>
              <a:ext uri="{FF2B5EF4-FFF2-40B4-BE49-F238E27FC236}">
                <a16:creationId xmlns:a16="http://schemas.microsoft.com/office/drawing/2014/main" id="{E4EDBF33-A8B6-A296-0035-01B9ACE366F4}"/>
              </a:ext>
            </a:extLst>
          </p:cNvPr>
          <p:cNvGrpSpPr/>
          <p:nvPr/>
        </p:nvGrpSpPr>
        <p:grpSpPr>
          <a:xfrm>
            <a:off x="-199408" y="4383296"/>
            <a:ext cx="3083256" cy="1333148"/>
            <a:chOff x="5896425" y="817637"/>
            <a:chExt cx="4826444" cy="2086873"/>
          </a:xfrm>
        </p:grpSpPr>
        <p:pic>
          <p:nvPicPr>
            <p:cNvPr id="41" name="Picture 40" descr="A person wearing a robot outfit&#10;&#10;Description automatically generated">
              <a:extLst>
                <a:ext uri="{FF2B5EF4-FFF2-40B4-BE49-F238E27FC236}">
                  <a16:creationId xmlns:a16="http://schemas.microsoft.com/office/drawing/2014/main" id="{7A0DB069-0304-3E4A-E974-ADB21E2A266F}"/>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970630" y="817637"/>
              <a:ext cx="1534210" cy="1534210"/>
            </a:xfrm>
            <a:prstGeom prst="rect">
              <a:avLst/>
            </a:prstGeom>
          </p:spPr>
        </p:pic>
        <p:sp>
          <p:nvSpPr>
            <p:cNvPr id="42" name="Title 1">
              <a:extLst>
                <a:ext uri="{FF2B5EF4-FFF2-40B4-BE49-F238E27FC236}">
                  <a16:creationId xmlns:a16="http://schemas.microsoft.com/office/drawing/2014/main" id="{FA7DC212-7173-9CBD-A299-3EF9EC327A07}"/>
                </a:ext>
              </a:extLst>
            </p:cNvPr>
            <p:cNvSpPr txBox="1">
              <a:spLocks/>
            </p:cNvSpPr>
            <p:nvPr/>
          </p:nvSpPr>
          <p:spPr>
            <a:xfrm>
              <a:off x="5896425" y="2504310"/>
              <a:ext cx="4826444" cy="400200"/>
            </a:xfrm>
            <a:prstGeom prst="rect">
              <a:avLst/>
            </a:prstGeom>
          </p:spPr>
          <p:txBody>
            <a:bodyPr vert="horz" lIns="91440" tIns="45720" rIns="91440" bIns="45720" rtlCol="0" anchor="t" anchorCtr="0">
              <a:noAutofit/>
            </a:bodyPr>
            <a:lstStyle>
              <a:lvl1pPr algn="l" defTabSz="914400" rtl="0" eaLnBrk="1" latinLnBrk="0" hangingPunct="1">
                <a:lnSpc>
                  <a:spcPct val="75000"/>
                </a:lnSpc>
                <a:spcBef>
                  <a:spcPct val="0"/>
                </a:spcBef>
                <a:buNone/>
                <a:defRPr sz="4800" b="0" i="0" kern="1200">
                  <a:solidFill>
                    <a:schemeClr val="tx1"/>
                  </a:solidFill>
                  <a:latin typeface="Impact" panose="020B0806030902050204" pitchFamily="34" charset="0"/>
                  <a:ea typeface="+mj-ea"/>
                  <a:cs typeface="+mj-cs"/>
                </a:defRPr>
              </a:lvl1pPr>
            </a:lstStyle>
            <a:p>
              <a:pPr algn="r"/>
              <a:r>
                <a:rPr lang="en-US" sz="1100" b="1">
                  <a:solidFill>
                    <a:srgbClr val="597DC1"/>
                  </a:solidFill>
                  <a:latin typeface="Century Gothic" panose="020B0502020202020204" pitchFamily="34" charset="0"/>
                </a:rPr>
                <a:t>Enterprise Virtual Assistant</a:t>
              </a:r>
              <a:endParaRPr lang="en-US" sz="2400" b="1">
                <a:solidFill>
                  <a:srgbClr val="597DC1"/>
                </a:solidFill>
                <a:latin typeface="Century Gothic" panose="020B0502020202020204" pitchFamily="34" charset="0"/>
              </a:endParaRPr>
            </a:p>
          </p:txBody>
        </p:sp>
      </p:grpSp>
      <p:grpSp>
        <p:nvGrpSpPr>
          <p:cNvPr id="43" name="Group 42">
            <a:extLst>
              <a:ext uri="{FF2B5EF4-FFF2-40B4-BE49-F238E27FC236}">
                <a16:creationId xmlns:a16="http://schemas.microsoft.com/office/drawing/2014/main" id="{21A36361-0556-DEC9-B9B9-E79ABFD4610F}"/>
              </a:ext>
            </a:extLst>
          </p:cNvPr>
          <p:cNvGrpSpPr/>
          <p:nvPr/>
        </p:nvGrpSpPr>
        <p:grpSpPr>
          <a:xfrm>
            <a:off x="1345667" y="3632586"/>
            <a:ext cx="1758505" cy="1128515"/>
            <a:chOff x="4017079" y="717242"/>
            <a:chExt cx="2078921" cy="1233818"/>
          </a:xfrm>
        </p:grpSpPr>
        <p:pic>
          <p:nvPicPr>
            <p:cNvPr id="44" name="Picture 4" descr="unité Sombre À plus artificial intelligence robot png famine Vitesse  supersonique croisière">
              <a:extLst>
                <a:ext uri="{FF2B5EF4-FFF2-40B4-BE49-F238E27FC236}">
                  <a16:creationId xmlns:a16="http://schemas.microsoft.com/office/drawing/2014/main" id="{943743B4-4720-CDB4-7E02-DFDAC6410406}"/>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4017079" y="717242"/>
              <a:ext cx="1141080" cy="1233818"/>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5A1ACE3B-F577-F303-26D2-B1A2DA56A91E}"/>
                </a:ext>
              </a:extLst>
            </p:cNvPr>
            <p:cNvGrpSpPr/>
            <p:nvPr/>
          </p:nvGrpSpPr>
          <p:grpSpPr>
            <a:xfrm>
              <a:off x="4906424" y="1122186"/>
              <a:ext cx="1189576" cy="730445"/>
              <a:chOff x="3690619" y="1783962"/>
              <a:chExt cx="2326133" cy="1428331"/>
            </a:xfrm>
          </p:grpSpPr>
          <p:pic>
            <p:nvPicPr>
              <p:cNvPr id="46" name="Picture 6" descr="Robot Invaders">
                <a:extLst>
                  <a:ext uri="{FF2B5EF4-FFF2-40B4-BE49-F238E27FC236}">
                    <a16:creationId xmlns:a16="http://schemas.microsoft.com/office/drawing/2014/main" id="{CD5C7A1D-185B-61A1-AC67-7A50FFCBF680}"/>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b="-9189"/>
              <a:stretch/>
            </p:blipFill>
            <p:spPr bwMode="auto">
              <a:xfrm>
                <a:off x="3785616" y="2234296"/>
                <a:ext cx="2231136" cy="33745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Robot Invaders">
                <a:extLst>
                  <a:ext uri="{FF2B5EF4-FFF2-40B4-BE49-F238E27FC236}">
                    <a16:creationId xmlns:a16="http://schemas.microsoft.com/office/drawing/2014/main" id="{79F27583-1CD2-A241-1132-58065B86D621}"/>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3690619" y="2569356"/>
                <a:ext cx="1845088" cy="6429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Robot Invaders">
                <a:extLst>
                  <a:ext uri="{FF2B5EF4-FFF2-40B4-BE49-F238E27FC236}">
                    <a16:creationId xmlns:a16="http://schemas.microsoft.com/office/drawing/2014/main" id="{6AF888BF-F215-81DB-C6E0-1A8C59B0D498}"/>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b="-21162"/>
              <a:stretch/>
            </p:blipFill>
            <p:spPr bwMode="auto">
              <a:xfrm>
                <a:off x="3785616" y="1783962"/>
                <a:ext cx="1592162" cy="51522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9" name="Picture 48" descr="Techno Board Regular">
            <a:extLst>
              <a:ext uri="{FF2B5EF4-FFF2-40B4-BE49-F238E27FC236}">
                <a16:creationId xmlns:a16="http://schemas.microsoft.com/office/drawing/2014/main" id="{DCC24576-B9C7-AF89-645F-982F9A372C6B}"/>
              </a:ext>
            </a:extLst>
          </p:cNvPr>
          <p:cNvPicPr>
            <a:picLocks noChangeAspect="1" noChangeArrowheads="1"/>
          </p:cNvPicPr>
          <p:nvPr/>
        </p:nvPicPr>
        <p:blipFill rotWithShape="1">
          <a:blip r:embed="rId14" cstate="hqprint">
            <a:duotone>
              <a:srgbClr val="26EFE9">
                <a:shade val="45000"/>
                <a:satMod val="135000"/>
              </a:srgbClr>
              <a:prstClr val="white"/>
            </a:duotone>
            <a:extLst>
              <a:ext uri="{28A0092B-C50C-407E-A947-70E740481C1C}">
                <a14:useLocalDpi xmlns:a14="http://schemas.microsoft.com/office/drawing/2010/main"/>
              </a:ext>
            </a:extLst>
          </a:blip>
          <a:srcRect l="650" t="16578" r="91342" b="28294"/>
          <a:stretch/>
        </p:blipFill>
        <p:spPr bwMode="auto">
          <a:xfrm>
            <a:off x="1666323" y="4863121"/>
            <a:ext cx="1079459" cy="582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DCB76-D534-D1AD-9A69-9EC4E646CD5A}"/>
            </a:ext>
          </a:extLst>
        </p:cNvPr>
        <p:cNvGrpSpPr/>
        <p:nvPr/>
      </p:nvGrpSpPr>
      <p:grpSpPr>
        <a:xfrm>
          <a:off x="0" y="0"/>
          <a:ext cx="0" cy="0"/>
          <a:chOff x="0" y="0"/>
          <a:chExt cx="0" cy="0"/>
        </a:xfrm>
      </p:grpSpPr>
    </p:spTree>
    <p:extLst>
      <p:ext uri="{BB962C8B-B14F-4D97-AF65-F5344CB8AC3E}">
        <p14:creationId xmlns:p14="http://schemas.microsoft.com/office/powerpoint/2010/main" val="86251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CD073-6A91-1BE4-0C5F-496911D7C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C1534-26D3-BDDD-7B17-B4778F3C2D42}"/>
              </a:ext>
            </a:extLst>
          </p:cNvPr>
          <p:cNvSpPr>
            <a:spLocks noGrp="1"/>
          </p:cNvSpPr>
          <p:nvPr>
            <p:ph type="ctrTitle"/>
          </p:nvPr>
        </p:nvSpPr>
        <p:spPr>
          <a:xfrm>
            <a:off x="264159" y="3843384"/>
            <a:ext cx="5093903" cy="3282749"/>
          </a:xfrm>
        </p:spPr>
        <p:txBody>
          <a:bodyPr/>
          <a:lstStyle/>
          <a:p>
            <a:r>
              <a:rPr lang="en-US"/>
              <a:t>APPENDIX</a:t>
            </a:r>
          </a:p>
        </p:txBody>
      </p:sp>
    </p:spTree>
    <p:extLst>
      <p:ext uri="{BB962C8B-B14F-4D97-AF65-F5344CB8AC3E}">
        <p14:creationId xmlns:p14="http://schemas.microsoft.com/office/powerpoint/2010/main" val="430680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611F4E-C770-14F9-F467-E83FC5BBB466}"/>
              </a:ext>
            </a:extLst>
          </p:cNvPr>
          <p:cNvSpPr>
            <a:spLocks noGrp="1"/>
          </p:cNvSpPr>
          <p:nvPr>
            <p:ph type="title"/>
          </p:nvPr>
        </p:nvSpPr>
        <p:spPr>
          <a:xfrm>
            <a:off x="52108" y="49827"/>
            <a:ext cx="11541143" cy="931327"/>
          </a:xfrm>
        </p:spPr>
        <p:txBody>
          <a:bodyPr/>
          <a:lstStyle/>
          <a:p>
            <a:r>
              <a:rPr lang="en-US" sz="3200"/>
              <a:t>DEMO - FEATURES</a:t>
            </a:r>
          </a:p>
        </p:txBody>
      </p:sp>
      <p:sp>
        <p:nvSpPr>
          <p:cNvPr id="5" name="Slide Number Placeholder 4">
            <a:extLst>
              <a:ext uri="{FF2B5EF4-FFF2-40B4-BE49-F238E27FC236}">
                <a16:creationId xmlns:a16="http://schemas.microsoft.com/office/drawing/2014/main" id="{C88E99EC-46F8-D42E-AADC-4AF148645187}"/>
              </a:ext>
            </a:extLst>
          </p:cNvPr>
          <p:cNvSpPr>
            <a:spLocks noGrp="1"/>
          </p:cNvSpPr>
          <p:nvPr>
            <p:ph type="sldNum" sz="quarter" idx="4"/>
          </p:nvPr>
        </p:nvSpPr>
        <p:spPr/>
        <p:txBody>
          <a:bodyPr/>
          <a:lstStyle/>
          <a:p>
            <a:fld id="{67C3F941-3FEE-EA40-8EAD-E8A0CA148F63}" type="slidenum">
              <a:rPr lang="en-US" smtClean="0"/>
              <a:pPr/>
              <a:t>16</a:t>
            </a:fld>
            <a:endParaRPr lang="en-US"/>
          </a:p>
        </p:txBody>
      </p:sp>
      <p:sp>
        <p:nvSpPr>
          <p:cNvPr id="14" name="Rectangle 13">
            <a:extLst>
              <a:ext uri="{FF2B5EF4-FFF2-40B4-BE49-F238E27FC236}">
                <a16:creationId xmlns:a16="http://schemas.microsoft.com/office/drawing/2014/main" id="{55FA6886-8EA5-4E22-2773-88E2E8FAEDC9}"/>
              </a:ext>
            </a:extLst>
          </p:cNvPr>
          <p:cNvSpPr/>
          <p:nvPr/>
        </p:nvSpPr>
        <p:spPr>
          <a:xfrm>
            <a:off x="0" y="436161"/>
            <a:ext cx="12191999" cy="5788352"/>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5" name="Picture 14">
            <a:extLst>
              <a:ext uri="{FF2B5EF4-FFF2-40B4-BE49-F238E27FC236}">
                <a16:creationId xmlns:a16="http://schemas.microsoft.com/office/drawing/2014/main" id="{B5AA5B9F-EE5C-ECD8-378A-1EED75C9FBFD}"/>
              </a:ext>
            </a:extLst>
          </p:cNvPr>
          <p:cNvPicPr>
            <a:picLocks noChangeAspect="1"/>
          </p:cNvPicPr>
          <p:nvPr/>
        </p:nvPicPr>
        <p:blipFill>
          <a:blip r:embed="rId3"/>
          <a:stretch>
            <a:fillRect/>
          </a:stretch>
        </p:blipFill>
        <p:spPr>
          <a:xfrm>
            <a:off x="858351" y="1455257"/>
            <a:ext cx="6100057" cy="4712432"/>
          </a:xfrm>
          <a:prstGeom prst="rect">
            <a:avLst/>
          </a:prstGeom>
        </p:spPr>
      </p:pic>
      <p:pic>
        <p:nvPicPr>
          <p:cNvPr id="16" name="Picture 15">
            <a:extLst>
              <a:ext uri="{FF2B5EF4-FFF2-40B4-BE49-F238E27FC236}">
                <a16:creationId xmlns:a16="http://schemas.microsoft.com/office/drawing/2014/main" id="{1F97F24D-6CE6-D438-D4A1-D0EFC2357512}"/>
              </a:ext>
            </a:extLst>
          </p:cNvPr>
          <p:cNvPicPr>
            <a:picLocks noChangeAspect="1"/>
          </p:cNvPicPr>
          <p:nvPr/>
        </p:nvPicPr>
        <p:blipFill>
          <a:blip r:embed="rId4"/>
          <a:stretch>
            <a:fillRect/>
          </a:stretch>
        </p:blipFill>
        <p:spPr>
          <a:xfrm>
            <a:off x="6963284" y="633486"/>
            <a:ext cx="5176608" cy="5591027"/>
          </a:xfrm>
          <a:prstGeom prst="rect">
            <a:avLst/>
          </a:prstGeom>
        </p:spPr>
      </p:pic>
      <p:sp>
        <p:nvSpPr>
          <p:cNvPr id="17" name="TextBox 16">
            <a:extLst>
              <a:ext uri="{FF2B5EF4-FFF2-40B4-BE49-F238E27FC236}">
                <a16:creationId xmlns:a16="http://schemas.microsoft.com/office/drawing/2014/main" id="{649B74A1-95CC-9C89-86A0-4E186270ECB7}"/>
              </a:ext>
            </a:extLst>
          </p:cNvPr>
          <p:cNvSpPr txBox="1"/>
          <p:nvPr/>
        </p:nvSpPr>
        <p:spPr>
          <a:xfrm>
            <a:off x="781461" y="474350"/>
            <a:ext cx="1589905" cy="338554"/>
          </a:xfrm>
          <a:prstGeom prst="rect">
            <a:avLst/>
          </a:prstGeom>
        </p:spPr>
        <p:txBody>
          <a:bodyPr vert="horz" wrap="square" lIns="0" tIns="0" rIns="0" bIns="0" rtlCol="0" anchor="t" anchorCtr="0">
            <a:noAutofit/>
          </a:bodyPr>
          <a:lstStyle>
            <a:defPPr>
              <a:defRPr lang="en-US"/>
            </a:defPPr>
            <a:lvl1pPr>
              <a:lnSpc>
                <a:spcPct val="100000"/>
              </a:lnSpc>
              <a:spcBef>
                <a:spcPct val="0"/>
              </a:spcBef>
              <a:buNone/>
              <a:defRPr sz="1600" b="1">
                <a:gradFill>
                  <a:gsLst>
                    <a:gs pos="0">
                      <a:srgbClr val="0CEBFF"/>
                    </a:gs>
                    <a:gs pos="55000">
                      <a:srgbClr val="6988FF"/>
                    </a:gs>
                    <a:gs pos="100000">
                      <a:srgbClr val="F800FF"/>
                    </a:gs>
                  </a:gsLst>
                  <a:lin ang="0" scaled="0"/>
                </a:gradFill>
                <a:latin typeface="Aptos" panose="020B0004020202020204" pitchFamily="34" charset="0"/>
                <a:ea typeface="+mj-ea"/>
                <a:cs typeface="+mj-cs"/>
              </a:defRPr>
            </a:lvl1pPr>
          </a:lstStyle>
          <a:p>
            <a:r>
              <a:rPr lang="en-US">
                <a:latin typeface="Tahoma" panose="020B0604030504040204" pitchFamily="34" charset="0"/>
                <a:ea typeface="Tahoma" panose="020B0604030504040204" pitchFamily="34" charset="0"/>
                <a:cs typeface="Tahoma" panose="020B0604030504040204" pitchFamily="34" charset="0"/>
              </a:rPr>
              <a:t>Direct Inquiry</a:t>
            </a:r>
          </a:p>
        </p:txBody>
      </p:sp>
      <p:sp>
        <p:nvSpPr>
          <p:cNvPr id="18" name="Rectangle 17">
            <a:extLst>
              <a:ext uri="{FF2B5EF4-FFF2-40B4-BE49-F238E27FC236}">
                <a16:creationId xmlns:a16="http://schemas.microsoft.com/office/drawing/2014/main" id="{EFE8E61F-D297-A1EC-66D5-2D2204AAAF2F}"/>
              </a:ext>
            </a:extLst>
          </p:cNvPr>
          <p:cNvSpPr/>
          <p:nvPr/>
        </p:nvSpPr>
        <p:spPr>
          <a:xfrm>
            <a:off x="312258" y="798550"/>
            <a:ext cx="2183988" cy="1165071"/>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 name="TextBox 18">
            <a:extLst>
              <a:ext uri="{FF2B5EF4-FFF2-40B4-BE49-F238E27FC236}">
                <a16:creationId xmlns:a16="http://schemas.microsoft.com/office/drawing/2014/main" id="{96FA7724-8B0A-EE22-3A5C-B61F61A7A680}"/>
              </a:ext>
            </a:extLst>
          </p:cNvPr>
          <p:cNvSpPr txBox="1"/>
          <p:nvPr/>
        </p:nvSpPr>
        <p:spPr>
          <a:xfrm>
            <a:off x="644353" y="1019050"/>
            <a:ext cx="1744336" cy="738664"/>
          </a:xfrm>
          <a:prstGeom prst="rect">
            <a:avLst/>
          </a:prstGeom>
          <a:noFill/>
        </p:spPr>
        <p:txBody>
          <a:bodyPr wrap="square">
            <a:spAutoFit/>
          </a:bodyPr>
          <a:lstStyle/>
          <a:p>
            <a:pPr>
              <a:defRPr/>
            </a:pPr>
            <a:r>
              <a:rPr lang="en-US" sz="1400">
                <a:solidFill>
                  <a:srgbClr val="FFFFFF"/>
                </a:solidFill>
                <a:latin typeface="Peak Sans Regular" panose="020F0502020204030204" pitchFamily="34" charset="0"/>
                <a:cs typeface="Peak Sans Regular" panose="020F0502020204030204" pitchFamily="34" charset="0"/>
              </a:rPr>
              <a:t>Directly responds to queries about existing data.</a:t>
            </a:r>
          </a:p>
        </p:txBody>
      </p:sp>
      <p:pic>
        <p:nvPicPr>
          <p:cNvPr id="20" name="Picture 19" descr="A black background with a black square&#10;&#10;Description automatically generated with medium confidence">
            <a:extLst>
              <a:ext uri="{FF2B5EF4-FFF2-40B4-BE49-F238E27FC236}">
                <a16:creationId xmlns:a16="http://schemas.microsoft.com/office/drawing/2014/main" id="{98B383CB-830F-FE46-F8F9-74CB2E77ECBB}"/>
              </a:ext>
            </a:extLst>
          </p:cNvPr>
          <p:cNvPicPr>
            <a:picLocks noChangeAspect="1"/>
          </p:cNvPicPr>
          <p:nvPr/>
        </p:nvPicPr>
        <p:blipFill>
          <a:blip r:embed="rId5" cstate="hqprint">
            <a:duotone>
              <a:srgbClr val="26EFE9">
                <a:shade val="45000"/>
                <a:satMod val="135000"/>
              </a:srgbClr>
              <a:prstClr val="white"/>
            </a:duotone>
            <a:extLst>
              <a:ext uri="{28A0092B-C50C-407E-A947-70E740481C1C}">
                <a14:useLocalDpi xmlns:a14="http://schemas.microsoft.com/office/drawing/2010/main"/>
              </a:ext>
            </a:extLst>
          </a:blip>
          <a:stretch>
            <a:fillRect/>
          </a:stretch>
        </p:blipFill>
        <p:spPr>
          <a:xfrm>
            <a:off x="232767" y="526071"/>
            <a:ext cx="423815" cy="423815"/>
          </a:xfrm>
          <a:prstGeom prst="rect">
            <a:avLst/>
          </a:prstGeom>
        </p:spPr>
      </p:pic>
      <p:pic>
        <p:nvPicPr>
          <p:cNvPr id="21" name="Picture 20">
            <a:extLst>
              <a:ext uri="{FF2B5EF4-FFF2-40B4-BE49-F238E27FC236}">
                <a16:creationId xmlns:a16="http://schemas.microsoft.com/office/drawing/2014/main" id="{A9E4299A-A5F9-9E73-3A39-159B0C652BDF}"/>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2572223" y="818626"/>
            <a:ext cx="4881977" cy="860969"/>
          </a:xfrm>
          <a:prstGeom prst="rect">
            <a:avLst/>
          </a:prstGeom>
          <a:ln>
            <a:solidFill>
              <a:srgbClr val="06C7CC">
                <a:lumMod val="50000"/>
              </a:srgbClr>
            </a:solidFill>
          </a:ln>
        </p:spPr>
      </p:pic>
    </p:spTree>
    <p:extLst>
      <p:ext uri="{BB962C8B-B14F-4D97-AF65-F5344CB8AC3E}">
        <p14:creationId xmlns:p14="http://schemas.microsoft.com/office/powerpoint/2010/main" val="104605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2C628C-53CA-5194-13FD-8CF2C8D1FF4B}"/>
              </a:ext>
            </a:extLst>
          </p:cNvPr>
          <p:cNvSpPr>
            <a:spLocks noGrp="1"/>
          </p:cNvSpPr>
          <p:nvPr>
            <p:ph type="sldNum" sz="quarter" idx="4"/>
          </p:nvPr>
        </p:nvSpPr>
        <p:spPr/>
        <p:txBody>
          <a:bodyPr/>
          <a:lstStyle/>
          <a:p>
            <a:fld id="{67C3F941-3FEE-EA40-8EAD-E8A0CA148F63}" type="slidenum">
              <a:rPr lang="en-US" smtClean="0"/>
              <a:pPr/>
              <a:t>17</a:t>
            </a:fld>
            <a:endParaRPr lang="en-US"/>
          </a:p>
        </p:txBody>
      </p:sp>
      <p:sp>
        <p:nvSpPr>
          <p:cNvPr id="20" name="Rectangle 19">
            <a:extLst>
              <a:ext uri="{FF2B5EF4-FFF2-40B4-BE49-F238E27FC236}">
                <a16:creationId xmlns:a16="http://schemas.microsoft.com/office/drawing/2014/main" id="{8C996A39-9F49-6E42-44C5-BAA705BAE7D4}"/>
              </a:ext>
            </a:extLst>
          </p:cNvPr>
          <p:cNvSpPr/>
          <p:nvPr/>
        </p:nvSpPr>
        <p:spPr>
          <a:xfrm>
            <a:off x="0" y="503686"/>
            <a:ext cx="12191999" cy="5700212"/>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6E9D02E4-EE2C-EA29-F2C1-DE51C44ADE6D}"/>
              </a:ext>
            </a:extLst>
          </p:cNvPr>
          <p:cNvSpPr txBox="1"/>
          <p:nvPr/>
        </p:nvSpPr>
        <p:spPr>
          <a:xfrm>
            <a:off x="764723" y="630904"/>
            <a:ext cx="2560899" cy="338554"/>
          </a:xfrm>
          <a:prstGeom prst="rect">
            <a:avLst/>
          </a:prstGeom>
        </p:spPr>
        <p:txBody>
          <a:bodyPr vert="horz" wrap="square" lIns="0" tIns="0" rIns="0" bIns="0" rtlCol="0" anchor="t" anchorCtr="0">
            <a:noAutofit/>
          </a:bodyPr>
          <a:lstStyle>
            <a:defPPr>
              <a:defRPr lang="en-US"/>
            </a:defPPr>
            <a:lvl1pPr>
              <a:lnSpc>
                <a:spcPct val="100000"/>
              </a:lnSpc>
              <a:spcBef>
                <a:spcPct val="0"/>
              </a:spcBef>
              <a:buNone/>
              <a:defRPr sz="1600" b="1">
                <a:gradFill>
                  <a:gsLst>
                    <a:gs pos="0">
                      <a:srgbClr val="0CEBFF"/>
                    </a:gs>
                    <a:gs pos="55000">
                      <a:srgbClr val="6988FF"/>
                    </a:gs>
                    <a:gs pos="100000">
                      <a:srgbClr val="F800FF"/>
                    </a:gs>
                  </a:gsLst>
                  <a:lin ang="0" scaled="0"/>
                </a:gradFill>
                <a:latin typeface="Tahoma" panose="020B0604030504040204" pitchFamily="34" charset="0"/>
                <a:ea typeface="Tahoma" panose="020B0604030504040204" pitchFamily="34" charset="0"/>
                <a:cs typeface="Tahoma" panose="020B0604030504040204" pitchFamily="34" charset="0"/>
              </a:defRPr>
            </a:lvl1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600" b="1" i="0" u="none" strike="noStrike" kern="0" cap="none" spc="0" normalizeH="0" baseline="0" noProof="0">
                <a:ln>
                  <a:noFill/>
                </a:ln>
                <a:gradFill>
                  <a:gsLst>
                    <a:gs pos="0">
                      <a:srgbClr val="0CEBFF"/>
                    </a:gs>
                    <a:gs pos="55000">
                      <a:srgbClr val="6988FF"/>
                    </a:gs>
                    <a:gs pos="100000">
                      <a:srgbClr val="F800FF"/>
                    </a:gs>
                  </a:gsLst>
                  <a:lin ang="0" scaled="0"/>
                </a:gradFill>
                <a:effectLst/>
                <a:uLnTx/>
                <a:uFillTx/>
                <a:latin typeface="Tahoma" panose="020B0604030504040204" pitchFamily="34" charset="0"/>
                <a:ea typeface="Tahoma" panose="020B0604030504040204" pitchFamily="34" charset="0"/>
                <a:cs typeface="Tahoma" panose="020B0604030504040204" pitchFamily="34" charset="0"/>
              </a:rPr>
              <a:t>Processed Data</a:t>
            </a:r>
          </a:p>
        </p:txBody>
      </p:sp>
      <p:sp>
        <p:nvSpPr>
          <p:cNvPr id="22" name="Rectangle 21">
            <a:extLst>
              <a:ext uri="{FF2B5EF4-FFF2-40B4-BE49-F238E27FC236}">
                <a16:creationId xmlns:a16="http://schemas.microsoft.com/office/drawing/2014/main" id="{7EB4DD52-6222-196A-9E3D-C5CA20E722ED}"/>
              </a:ext>
            </a:extLst>
          </p:cNvPr>
          <p:cNvSpPr/>
          <p:nvPr/>
        </p:nvSpPr>
        <p:spPr>
          <a:xfrm>
            <a:off x="252525" y="924829"/>
            <a:ext cx="2317196" cy="1145894"/>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23" name="Picture 22" descr="A black circle with arrows&#10;&#10;Description automatically generated">
            <a:extLst>
              <a:ext uri="{FF2B5EF4-FFF2-40B4-BE49-F238E27FC236}">
                <a16:creationId xmlns:a16="http://schemas.microsoft.com/office/drawing/2014/main" id="{8163AAD3-33EB-C4DA-264C-2710B1E8545A}"/>
              </a:ext>
            </a:extLst>
          </p:cNvPr>
          <p:cNvPicPr>
            <a:picLocks noChangeAspect="1"/>
          </p:cNvPicPr>
          <p:nvPr/>
        </p:nvPicPr>
        <p:blipFill>
          <a:blip r:embed="rId3" cstate="hqprint">
            <a:duotone>
              <a:srgbClr val="26EFE9">
                <a:shade val="45000"/>
                <a:satMod val="135000"/>
              </a:srgbClr>
              <a:prstClr val="white"/>
            </a:duotone>
            <a:extLst>
              <a:ext uri="{28A0092B-C50C-407E-A947-70E740481C1C}">
                <a14:useLocalDpi xmlns:a14="http://schemas.microsoft.com/office/drawing/2010/main"/>
              </a:ext>
            </a:extLst>
          </a:blip>
          <a:stretch>
            <a:fillRect/>
          </a:stretch>
        </p:blipFill>
        <p:spPr>
          <a:xfrm>
            <a:off x="233678" y="659644"/>
            <a:ext cx="390863" cy="390863"/>
          </a:xfrm>
          <a:prstGeom prst="rect">
            <a:avLst/>
          </a:prstGeom>
        </p:spPr>
      </p:pic>
      <p:sp>
        <p:nvSpPr>
          <p:cNvPr id="24" name="TextBox 23">
            <a:extLst>
              <a:ext uri="{FF2B5EF4-FFF2-40B4-BE49-F238E27FC236}">
                <a16:creationId xmlns:a16="http://schemas.microsoft.com/office/drawing/2014/main" id="{C4406C4B-AD87-2F43-B9A3-4D256D4FEC6A}"/>
              </a:ext>
            </a:extLst>
          </p:cNvPr>
          <p:cNvSpPr txBox="1"/>
          <p:nvPr/>
        </p:nvSpPr>
        <p:spPr>
          <a:xfrm>
            <a:off x="651483" y="1119263"/>
            <a:ext cx="1744336" cy="738664"/>
          </a:xfrm>
          <a:prstGeom prst="rect">
            <a:avLst/>
          </a:prstGeom>
          <a:noFill/>
        </p:spPr>
        <p:txBody>
          <a:bodyPr wrap="square">
            <a:spAutoFit/>
          </a:bodyPr>
          <a:lstStyle/>
          <a:p>
            <a:pPr>
              <a:defRPr/>
            </a:pPr>
            <a:r>
              <a:rPr lang="en-US" sz="1400">
                <a:solidFill>
                  <a:srgbClr val="FFFFFF"/>
                </a:solidFill>
                <a:latin typeface="Arial" panose="020B0604020202020204"/>
              </a:rPr>
              <a:t>Summarize information from various documents</a:t>
            </a:r>
            <a:endParaRPr lang="en-US" sz="1400">
              <a:solidFill>
                <a:srgbClr val="FFFFFF"/>
              </a:solidFill>
              <a:latin typeface="Peak Sans Regular" panose="020F0502020204030204" pitchFamily="34" charset="0"/>
              <a:cs typeface="Peak Sans Regular" panose="020F0502020204030204" pitchFamily="34" charset="0"/>
            </a:endParaRPr>
          </a:p>
        </p:txBody>
      </p:sp>
      <p:pic>
        <p:nvPicPr>
          <p:cNvPr id="25" name="Picture 24">
            <a:extLst>
              <a:ext uri="{FF2B5EF4-FFF2-40B4-BE49-F238E27FC236}">
                <a16:creationId xmlns:a16="http://schemas.microsoft.com/office/drawing/2014/main" id="{15AFD62C-DB66-43AA-5C89-48F382C5ED7D}"/>
              </a:ext>
            </a:extLst>
          </p:cNvPr>
          <p:cNvPicPr>
            <a:picLocks noChangeAspect="1"/>
          </p:cNvPicPr>
          <p:nvPr/>
        </p:nvPicPr>
        <p:blipFill>
          <a:blip r:embed="rId4"/>
          <a:stretch>
            <a:fillRect/>
          </a:stretch>
        </p:blipFill>
        <p:spPr>
          <a:xfrm>
            <a:off x="457199" y="2209191"/>
            <a:ext cx="4824206" cy="2371525"/>
          </a:xfrm>
          <a:prstGeom prst="rect">
            <a:avLst/>
          </a:prstGeom>
        </p:spPr>
      </p:pic>
      <p:pic>
        <p:nvPicPr>
          <p:cNvPr id="26" name="Picture 25">
            <a:extLst>
              <a:ext uri="{FF2B5EF4-FFF2-40B4-BE49-F238E27FC236}">
                <a16:creationId xmlns:a16="http://schemas.microsoft.com/office/drawing/2014/main" id="{55724C7A-4CC7-C9D8-B376-64E7ECA508D1}"/>
              </a:ext>
            </a:extLst>
          </p:cNvPr>
          <p:cNvPicPr>
            <a:picLocks noChangeAspect="1"/>
          </p:cNvPicPr>
          <p:nvPr/>
        </p:nvPicPr>
        <p:blipFill>
          <a:blip r:embed="rId5"/>
          <a:stretch>
            <a:fillRect/>
          </a:stretch>
        </p:blipFill>
        <p:spPr>
          <a:xfrm>
            <a:off x="1193068" y="2942254"/>
            <a:ext cx="4820534" cy="2280216"/>
          </a:xfrm>
          <a:prstGeom prst="rect">
            <a:avLst/>
          </a:prstGeom>
        </p:spPr>
      </p:pic>
      <p:pic>
        <p:nvPicPr>
          <p:cNvPr id="27" name="Picture 26">
            <a:extLst>
              <a:ext uri="{FF2B5EF4-FFF2-40B4-BE49-F238E27FC236}">
                <a16:creationId xmlns:a16="http://schemas.microsoft.com/office/drawing/2014/main" id="{564DEC3D-0C26-1F5C-2E7C-52A3203FC27E}"/>
              </a:ext>
            </a:extLst>
          </p:cNvPr>
          <p:cNvPicPr>
            <a:picLocks noChangeAspect="1"/>
          </p:cNvPicPr>
          <p:nvPr/>
        </p:nvPicPr>
        <p:blipFill>
          <a:blip r:embed="rId6"/>
          <a:stretch>
            <a:fillRect/>
          </a:stretch>
        </p:blipFill>
        <p:spPr>
          <a:xfrm>
            <a:off x="1519967" y="3550920"/>
            <a:ext cx="4749135" cy="2246443"/>
          </a:xfrm>
          <a:prstGeom prst="rect">
            <a:avLst/>
          </a:prstGeom>
        </p:spPr>
      </p:pic>
      <p:pic>
        <p:nvPicPr>
          <p:cNvPr id="28" name="Picture 27">
            <a:extLst>
              <a:ext uri="{FF2B5EF4-FFF2-40B4-BE49-F238E27FC236}">
                <a16:creationId xmlns:a16="http://schemas.microsoft.com/office/drawing/2014/main" id="{708CC580-5E29-F4B8-8354-77B8028D3C0F}"/>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2252164" y="4365795"/>
            <a:ext cx="4891627" cy="1725493"/>
          </a:xfrm>
          <a:prstGeom prst="rect">
            <a:avLst/>
          </a:prstGeom>
        </p:spPr>
      </p:pic>
      <p:pic>
        <p:nvPicPr>
          <p:cNvPr id="29" name="Picture 28">
            <a:extLst>
              <a:ext uri="{FF2B5EF4-FFF2-40B4-BE49-F238E27FC236}">
                <a16:creationId xmlns:a16="http://schemas.microsoft.com/office/drawing/2014/main" id="{C1AE386C-1B8E-8C5C-7C4A-F8F22514C12E}"/>
              </a:ext>
            </a:extLst>
          </p:cNvPr>
          <p:cNvPicPr>
            <a:picLocks noChangeAspect="1"/>
          </p:cNvPicPr>
          <p:nvPr/>
        </p:nvPicPr>
        <p:blipFill>
          <a:blip r:embed="rId8"/>
          <a:stretch>
            <a:fillRect/>
          </a:stretch>
        </p:blipFill>
        <p:spPr>
          <a:xfrm>
            <a:off x="2646334" y="924829"/>
            <a:ext cx="4143048" cy="904067"/>
          </a:xfrm>
          <a:prstGeom prst="rect">
            <a:avLst/>
          </a:prstGeom>
          <a:ln>
            <a:solidFill>
              <a:srgbClr val="06C7CC">
                <a:lumMod val="50000"/>
              </a:srgbClr>
            </a:solidFill>
          </a:ln>
        </p:spPr>
      </p:pic>
      <p:pic>
        <p:nvPicPr>
          <p:cNvPr id="30" name="Picture 29">
            <a:extLst>
              <a:ext uri="{FF2B5EF4-FFF2-40B4-BE49-F238E27FC236}">
                <a16:creationId xmlns:a16="http://schemas.microsoft.com/office/drawing/2014/main" id="{69B7EADC-FA63-6666-2B87-C945FD0891EA}"/>
              </a:ext>
            </a:extLst>
          </p:cNvPr>
          <p:cNvPicPr>
            <a:picLocks noChangeAspect="1"/>
          </p:cNvPicPr>
          <p:nvPr/>
        </p:nvPicPr>
        <p:blipFill>
          <a:blip r:embed="rId9"/>
          <a:stretch>
            <a:fillRect/>
          </a:stretch>
        </p:blipFill>
        <p:spPr>
          <a:xfrm>
            <a:off x="6929564" y="567242"/>
            <a:ext cx="2616102" cy="3080379"/>
          </a:xfrm>
          <a:prstGeom prst="rect">
            <a:avLst/>
          </a:prstGeom>
        </p:spPr>
      </p:pic>
      <p:pic>
        <p:nvPicPr>
          <p:cNvPr id="31" name="Picture 30">
            <a:extLst>
              <a:ext uri="{FF2B5EF4-FFF2-40B4-BE49-F238E27FC236}">
                <a16:creationId xmlns:a16="http://schemas.microsoft.com/office/drawing/2014/main" id="{6DCBE1BA-67CC-4B16-6316-AC390908A64C}"/>
              </a:ext>
            </a:extLst>
          </p:cNvPr>
          <p:cNvPicPr>
            <a:picLocks noChangeAspect="1"/>
          </p:cNvPicPr>
          <p:nvPr/>
        </p:nvPicPr>
        <p:blipFill>
          <a:blip r:embed="rId10"/>
          <a:stretch>
            <a:fillRect/>
          </a:stretch>
        </p:blipFill>
        <p:spPr>
          <a:xfrm>
            <a:off x="6929564" y="2942254"/>
            <a:ext cx="2616102" cy="2640326"/>
          </a:xfrm>
          <a:prstGeom prst="rect">
            <a:avLst/>
          </a:prstGeom>
        </p:spPr>
      </p:pic>
      <p:pic>
        <p:nvPicPr>
          <p:cNvPr id="32" name="Picture 31">
            <a:extLst>
              <a:ext uri="{FF2B5EF4-FFF2-40B4-BE49-F238E27FC236}">
                <a16:creationId xmlns:a16="http://schemas.microsoft.com/office/drawing/2014/main" id="{04B62870-422B-B34E-E0A7-9010A3AF3290}"/>
              </a:ext>
            </a:extLst>
          </p:cNvPr>
          <p:cNvPicPr>
            <a:picLocks noChangeAspect="1"/>
          </p:cNvPicPr>
          <p:nvPr/>
        </p:nvPicPr>
        <p:blipFill>
          <a:blip r:embed="rId11"/>
          <a:stretch>
            <a:fillRect/>
          </a:stretch>
        </p:blipFill>
        <p:spPr>
          <a:xfrm>
            <a:off x="9329918" y="671984"/>
            <a:ext cx="2616103" cy="2640326"/>
          </a:xfrm>
          <a:prstGeom prst="rect">
            <a:avLst/>
          </a:prstGeom>
        </p:spPr>
      </p:pic>
      <p:pic>
        <p:nvPicPr>
          <p:cNvPr id="33" name="Picture 32">
            <a:extLst>
              <a:ext uri="{FF2B5EF4-FFF2-40B4-BE49-F238E27FC236}">
                <a16:creationId xmlns:a16="http://schemas.microsoft.com/office/drawing/2014/main" id="{75BF6942-70A3-A74F-A7DC-01785AE51629}"/>
              </a:ext>
            </a:extLst>
          </p:cNvPr>
          <p:cNvPicPr>
            <a:picLocks noChangeAspect="1"/>
          </p:cNvPicPr>
          <p:nvPr/>
        </p:nvPicPr>
        <p:blipFill>
          <a:blip r:embed="rId12"/>
          <a:stretch>
            <a:fillRect/>
          </a:stretch>
        </p:blipFill>
        <p:spPr>
          <a:xfrm>
            <a:off x="9323372" y="3420448"/>
            <a:ext cx="2487829" cy="2783450"/>
          </a:xfrm>
          <a:prstGeom prst="rect">
            <a:avLst/>
          </a:prstGeom>
        </p:spPr>
      </p:pic>
      <p:sp>
        <p:nvSpPr>
          <p:cNvPr id="34" name="Title 2">
            <a:extLst>
              <a:ext uri="{FF2B5EF4-FFF2-40B4-BE49-F238E27FC236}">
                <a16:creationId xmlns:a16="http://schemas.microsoft.com/office/drawing/2014/main" id="{029CAB3D-8D80-09AF-7303-2634F9D7FD66}"/>
              </a:ext>
            </a:extLst>
          </p:cNvPr>
          <p:cNvSpPr>
            <a:spLocks noGrp="1"/>
          </p:cNvSpPr>
          <p:nvPr>
            <p:ph type="title"/>
          </p:nvPr>
        </p:nvSpPr>
        <p:spPr>
          <a:xfrm>
            <a:off x="52108" y="49827"/>
            <a:ext cx="11541143" cy="931327"/>
          </a:xfrm>
        </p:spPr>
        <p:txBody>
          <a:bodyPr/>
          <a:lstStyle/>
          <a:p>
            <a:r>
              <a:rPr lang="en-US" sz="3200"/>
              <a:t>DEMO - FEATURES</a:t>
            </a:r>
          </a:p>
        </p:txBody>
      </p:sp>
    </p:spTree>
    <p:extLst>
      <p:ext uri="{BB962C8B-B14F-4D97-AF65-F5344CB8AC3E}">
        <p14:creationId xmlns:p14="http://schemas.microsoft.com/office/powerpoint/2010/main" val="1555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E21844A-52CC-265E-837D-AD6B0BF34DB1}"/>
              </a:ext>
            </a:extLst>
          </p:cNvPr>
          <p:cNvSpPr>
            <a:spLocks noGrp="1"/>
          </p:cNvSpPr>
          <p:nvPr>
            <p:ph type="sldNum" sz="quarter" idx="4"/>
          </p:nvPr>
        </p:nvSpPr>
        <p:spPr/>
        <p:txBody>
          <a:bodyPr/>
          <a:lstStyle/>
          <a:p>
            <a:fld id="{67C3F941-3FEE-EA40-8EAD-E8A0CA148F63}" type="slidenum">
              <a:rPr lang="en-US" smtClean="0"/>
              <a:pPr/>
              <a:t>18</a:t>
            </a:fld>
            <a:endParaRPr lang="en-US"/>
          </a:p>
        </p:txBody>
      </p:sp>
      <p:sp>
        <p:nvSpPr>
          <p:cNvPr id="6" name="Rectangle 5">
            <a:extLst>
              <a:ext uri="{FF2B5EF4-FFF2-40B4-BE49-F238E27FC236}">
                <a16:creationId xmlns:a16="http://schemas.microsoft.com/office/drawing/2014/main" id="{FBF59EC8-F8B4-8A79-4449-904EAEDB3A30}"/>
              </a:ext>
            </a:extLst>
          </p:cNvPr>
          <p:cNvSpPr/>
          <p:nvPr/>
        </p:nvSpPr>
        <p:spPr>
          <a:xfrm>
            <a:off x="0" y="525225"/>
            <a:ext cx="12191999" cy="56677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F362434E-FC8E-1812-DF47-0B939D688D18}"/>
              </a:ext>
            </a:extLst>
          </p:cNvPr>
          <p:cNvSpPr txBox="1"/>
          <p:nvPr/>
        </p:nvSpPr>
        <p:spPr>
          <a:xfrm>
            <a:off x="684473" y="568349"/>
            <a:ext cx="2352554" cy="338554"/>
          </a:xfrm>
          <a:prstGeom prst="rect">
            <a:avLst/>
          </a:prstGeom>
        </p:spPr>
        <p:txBody>
          <a:bodyPr vert="horz" wrap="square" lIns="0" tIns="0" rIns="0" bIns="0" rtlCol="0" anchor="t" anchorCtr="0">
            <a:noAutofit/>
          </a:bodyPr>
          <a:lstStyle>
            <a:defPPr>
              <a:defRPr lang="en-US"/>
            </a:defPPr>
            <a:lvl1pPr>
              <a:lnSpc>
                <a:spcPct val="100000"/>
              </a:lnSpc>
              <a:spcBef>
                <a:spcPct val="0"/>
              </a:spcBef>
              <a:buNone/>
              <a:defRPr sz="1600" b="1">
                <a:gradFill>
                  <a:gsLst>
                    <a:gs pos="0">
                      <a:srgbClr val="0CEBFF"/>
                    </a:gs>
                    <a:gs pos="55000">
                      <a:srgbClr val="6988FF"/>
                    </a:gs>
                    <a:gs pos="100000">
                      <a:srgbClr val="F800FF"/>
                    </a:gs>
                  </a:gsLst>
                  <a:lin ang="0" scaled="0"/>
                </a:gradFill>
                <a:latin typeface="Tahoma" panose="020B0604030504040204" pitchFamily="34" charset="0"/>
                <a:ea typeface="Tahoma" panose="020B0604030504040204" pitchFamily="34" charset="0"/>
                <a:cs typeface="Tahoma" panose="020B0604030504040204" pitchFamily="34" charset="0"/>
              </a:defRPr>
            </a:lvl1pPr>
          </a:lstStyle>
          <a:p>
            <a:r>
              <a:rPr lang="en-US"/>
              <a:t>Review &amp; Feedback</a:t>
            </a:r>
          </a:p>
        </p:txBody>
      </p:sp>
      <p:sp>
        <p:nvSpPr>
          <p:cNvPr id="8" name="Rectangle 7">
            <a:extLst>
              <a:ext uri="{FF2B5EF4-FFF2-40B4-BE49-F238E27FC236}">
                <a16:creationId xmlns:a16="http://schemas.microsoft.com/office/drawing/2014/main" id="{B011D604-4995-484C-1780-34F854889702}"/>
              </a:ext>
            </a:extLst>
          </p:cNvPr>
          <p:cNvSpPr/>
          <p:nvPr/>
        </p:nvSpPr>
        <p:spPr>
          <a:xfrm>
            <a:off x="160778" y="844645"/>
            <a:ext cx="2317196" cy="1145894"/>
          </a:xfrm>
          <a:prstGeom prst="rect">
            <a:avLst/>
          </a:prstGeom>
          <a:solidFill>
            <a:srgbClr val="012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9" name="TextBox 8">
            <a:extLst>
              <a:ext uri="{FF2B5EF4-FFF2-40B4-BE49-F238E27FC236}">
                <a16:creationId xmlns:a16="http://schemas.microsoft.com/office/drawing/2014/main" id="{74426E62-867E-9659-9AD7-36BF7B842F78}"/>
              </a:ext>
            </a:extLst>
          </p:cNvPr>
          <p:cNvSpPr txBox="1"/>
          <p:nvPr/>
        </p:nvSpPr>
        <p:spPr>
          <a:xfrm>
            <a:off x="618643" y="1026360"/>
            <a:ext cx="1744336" cy="738664"/>
          </a:xfrm>
          <a:prstGeom prst="rect">
            <a:avLst/>
          </a:prstGeom>
          <a:noFill/>
        </p:spPr>
        <p:txBody>
          <a:bodyPr wrap="square">
            <a:spAutoFit/>
          </a:bodyPr>
          <a:lstStyle>
            <a:defPPr>
              <a:defRPr lang="en-US"/>
            </a:defPPr>
            <a:lvl1pPr>
              <a:defRPr sz="1400">
                <a:solidFill>
                  <a:srgbClr val="FFFFFF"/>
                </a:solidFill>
                <a:latin typeface="Arial" panose="020B0604020202020204"/>
              </a:defRPr>
            </a:lvl1pPr>
          </a:lstStyle>
          <a:p>
            <a:r>
              <a:rPr lang="en-US"/>
              <a:t>Review existing data and provide feedback</a:t>
            </a:r>
          </a:p>
        </p:txBody>
      </p:sp>
      <p:pic>
        <p:nvPicPr>
          <p:cNvPr id="10" name="Picture 9" descr="A black background with a black square&#10;&#10;Description automatically generated with medium confidence">
            <a:extLst>
              <a:ext uri="{FF2B5EF4-FFF2-40B4-BE49-F238E27FC236}">
                <a16:creationId xmlns:a16="http://schemas.microsoft.com/office/drawing/2014/main" id="{55F74B82-69F3-DF81-CACA-EFE2C1A1A4B7}"/>
              </a:ext>
            </a:extLst>
          </p:cNvPr>
          <p:cNvPicPr>
            <a:picLocks noChangeAspect="1"/>
          </p:cNvPicPr>
          <p:nvPr/>
        </p:nvPicPr>
        <p:blipFill>
          <a:blip r:embed="rId3" cstate="hq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231536" y="560572"/>
            <a:ext cx="452937" cy="452937"/>
          </a:xfrm>
          <a:prstGeom prst="rect">
            <a:avLst/>
          </a:prstGeom>
        </p:spPr>
      </p:pic>
      <p:pic>
        <p:nvPicPr>
          <p:cNvPr id="11" name="Picture 10">
            <a:extLst>
              <a:ext uri="{FF2B5EF4-FFF2-40B4-BE49-F238E27FC236}">
                <a16:creationId xmlns:a16="http://schemas.microsoft.com/office/drawing/2014/main" id="{78ECC7A1-AD6F-3FA3-152E-09967B69290F}"/>
              </a:ext>
            </a:extLst>
          </p:cNvPr>
          <p:cNvPicPr>
            <a:picLocks noChangeAspect="1"/>
          </p:cNvPicPr>
          <p:nvPr/>
        </p:nvPicPr>
        <p:blipFill>
          <a:blip r:embed="rId4"/>
          <a:stretch>
            <a:fillRect/>
          </a:stretch>
        </p:blipFill>
        <p:spPr>
          <a:xfrm>
            <a:off x="8157675" y="1155804"/>
            <a:ext cx="3880104" cy="4632960"/>
          </a:xfrm>
          <a:prstGeom prst="rect">
            <a:avLst/>
          </a:prstGeom>
        </p:spPr>
      </p:pic>
      <p:pic>
        <p:nvPicPr>
          <p:cNvPr id="12" name="Picture 11">
            <a:extLst>
              <a:ext uri="{FF2B5EF4-FFF2-40B4-BE49-F238E27FC236}">
                <a16:creationId xmlns:a16="http://schemas.microsoft.com/office/drawing/2014/main" id="{E56B8A8B-D1F7-E50F-D254-165EB5C08ED8}"/>
              </a:ext>
            </a:extLst>
          </p:cNvPr>
          <p:cNvPicPr>
            <a:picLocks noChangeAspect="1"/>
          </p:cNvPicPr>
          <p:nvPr/>
        </p:nvPicPr>
        <p:blipFill>
          <a:blip r:embed="rId5"/>
          <a:stretch>
            <a:fillRect/>
          </a:stretch>
        </p:blipFill>
        <p:spPr>
          <a:xfrm>
            <a:off x="4360192" y="725982"/>
            <a:ext cx="4024757" cy="4805680"/>
          </a:xfrm>
          <a:prstGeom prst="rect">
            <a:avLst/>
          </a:prstGeom>
        </p:spPr>
      </p:pic>
      <p:pic>
        <p:nvPicPr>
          <p:cNvPr id="13" name="Picture 12">
            <a:extLst>
              <a:ext uri="{FF2B5EF4-FFF2-40B4-BE49-F238E27FC236}">
                <a16:creationId xmlns:a16="http://schemas.microsoft.com/office/drawing/2014/main" id="{948F306F-C5C3-DFF3-EAE0-28316B900B94}"/>
              </a:ext>
            </a:extLst>
          </p:cNvPr>
          <p:cNvPicPr>
            <a:picLocks noChangeAspect="1"/>
          </p:cNvPicPr>
          <p:nvPr/>
        </p:nvPicPr>
        <p:blipFill>
          <a:blip r:embed="rId6"/>
          <a:stretch>
            <a:fillRect/>
          </a:stretch>
        </p:blipFill>
        <p:spPr>
          <a:xfrm>
            <a:off x="769095" y="2101069"/>
            <a:ext cx="3515360" cy="3515360"/>
          </a:xfrm>
          <a:prstGeom prst="rect">
            <a:avLst/>
          </a:prstGeom>
        </p:spPr>
      </p:pic>
      <p:pic>
        <p:nvPicPr>
          <p:cNvPr id="14" name="Picture 13">
            <a:extLst>
              <a:ext uri="{FF2B5EF4-FFF2-40B4-BE49-F238E27FC236}">
                <a16:creationId xmlns:a16="http://schemas.microsoft.com/office/drawing/2014/main" id="{E68EAF5F-D8D2-C169-47B7-24483A1397BE}"/>
              </a:ext>
            </a:extLst>
          </p:cNvPr>
          <p:cNvPicPr>
            <a:picLocks noChangeAspect="1"/>
          </p:cNvPicPr>
          <p:nvPr/>
        </p:nvPicPr>
        <p:blipFill>
          <a:blip r:embed="rId7"/>
          <a:stretch>
            <a:fillRect/>
          </a:stretch>
        </p:blipFill>
        <p:spPr>
          <a:xfrm>
            <a:off x="457199" y="4954029"/>
            <a:ext cx="7772400" cy="1238949"/>
          </a:xfrm>
          <a:prstGeom prst="rect">
            <a:avLst/>
          </a:prstGeom>
          <a:ln>
            <a:solidFill>
              <a:schemeClr val="accent5">
                <a:lumMod val="50000"/>
              </a:schemeClr>
            </a:solidFill>
          </a:ln>
        </p:spPr>
      </p:pic>
      <p:sp>
        <p:nvSpPr>
          <p:cNvPr id="15" name="Title 2">
            <a:extLst>
              <a:ext uri="{FF2B5EF4-FFF2-40B4-BE49-F238E27FC236}">
                <a16:creationId xmlns:a16="http://schemas.microsoft.com/office/drawing/2014/main" id="{1E6E8B64-D41F-A6E0-6483-9AA321236950}"/>
              </a:ext>
            </a:extLst>
          </p:cNvPr>
          <p:cNvSpPr>
            <a:spLocks noGrp="1"/>
          </p:cNvSpPr>
          <p:nvPr>
            <p:ph type="title"/>
          </p:nvPr>
        </p:nvSpPr>
        <p:spPr>
          <a:xfrm>
            <a:off x="52108" y="49827"/>
            <a:ext cx="11541143" cy="931327"/>
          </a:xfrm>
        </p:spPr>
        <p:txBody>
          <a:bodyPr/>
          <a:lstStyle/>
          <a:p>
            <a:r>
              <a:rPr lang="en-US" sz="3200"/>
              <a:t>DEMO - FEATURES</a:t>
            </a:r>
          </a:p>
        </p:txBody>
      </p:sp>
    </p:spTree>
    <p:extLst>
      <p:ext uri="{BB962C8B-B14F-4D97-AF65-F5344CB8AC3E}">
        <p14:creationId xmlns:p14="http://schemas.microsoft.com/office/powerpoint/2010/main" val="2476574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DD611C-E7F9-F20E-BA77-6D73F012E053}"/>
              </a:ext>
            </a:extLst>
          </p:cNvPr>
          <p:cNvSpPr>
            <a:spLocks noGrp="1"/>
          </p:cNvSpPr>
          <p:nvPr>
            <p:ph type="sldNum" sz="quarter" idx="4"/>
          </p:nvPr>
        </p:nvSpPr>
        <p:spPr/>
        <p:txBody>
          <a:bodyPr/>
          <a:lstStyle/>
          <a:p>
            <a:fld id="{67C3F941-3FEE-EA40-8EAD-E8A0CA148F63}" type="slidenum">
              <a:rPr lang="en-US" smtClean="0"/>
              <a:pPr/>
              <a:t>19</a:t>
            </a:fld>
            <a:endParaRPr lang="en-US"/>
          </a:p>
        </p:txBody>
      </p:sp>
      <p:sp>
        <p:nvSpPr>
          <p:cNvPr id="14" name="Title 2">
            <a:extLst>
              <a:ext uri="{FF2B5EF4-FFF2-40B4-BE49-F238E27FC236}">
                <a16:creationId xmlns:a16="http://schemas.microsoft.com/office/drawing/2014/main" id="{844E607F-C826-FFEC-B373-7EF36FEFF098}"/>
              </a:ext>
            </a:extLst>
          </p:cNvPr>
          <p:cNvSpPr>
            <a:spLocks noGrp="1"/>
          </p:cNvSpPr>
          <p:nvPr>
            <p:ph type="title"/>
          </p:nvPr>
        </p:nvSpPr>
        <p:spPr>
          <a:xfrm>
            <a:off x="52108" y="49827"/>
            <a:ext cx="11541143" cy="931327"/>
          </a:xfrm>
        </p:spPr>
        <p:txBody>
          <a:bodyPr/>
          <a:lstStyle/>
          <a:p>
            <a:r>
              <a:rPr lang="en-US" sz="3200"/>
              <a:t>DEMO - FEATURES</a:t>
            </a:r>
          </a:p>
        </p:txBody>
      </p:sp>
      <p:sp>
        <p:nvSpPr>
          <p:cNvPr id="23" name="Rectangle 22">
            <a:extLst>
              <a:ext uri="{FF2B5EF4-FFF2-40B4-BE49-F238E27FC236}">
                <a16:creationId xmlns:a16="http://schemas.microsoft.com/office/drawing/2014/main" id="{697D73AD-C50A-0029-C1DF-63347C5CB240}"/>
              </a:ext>
            </a:extLst>
          </p:cNvPr>
          <p:cNvSpPr/>
          <p:nvPr/>
        </p:nvSpPr>
        <p:spPr>
          <a:xfrm>
            <a:off x="0" y="494745"/>
            <a:ext cx="12191999" cy="5764887"/>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24" name="Picture 23">
            <a:extLst>
              <a:ext uri="{FF2B5EF4-FFF2-40B4-BE49-F238E27FC236}">
                <a16:creationId xmlns:a16="http://schemas.microsoft.com/office/drawing/2014/main" id="{6C4E401C-8689-4203-BCAE-B6C270F61292}"/>
              </a:ext>
            </a:extLst>
          </p:cNvPr>
          <p:cNvPicPr>
            <a:picLocks noChangeAspect="1"/>
          </p:cNvPicPr>
          <p:nvPr/>
        </p:nvPicPr>
        <p:blipFill>
          <a:blip r:embed="rId3"/>
          <a:stretch>
            <a:fillRect/>
          </a:stretch>
        </p:blipFill>
        <p:spPr>
          <a:xfrm>
            <a:off x="547460" y="1251219"/>
            <a:ext cx="6415824" cy="4558219"/>
          </a:xfrm>
          <a:prstGeom prst="rect">
            <a:avLst/>
          </a:prstGeom>
        </p:spPr>
      </p:pic>
      <p:sp>
        <p:nvSpPr>
          <p:cNvPr id="25" name="TextBox 24">
            <a:extLst>
              <a:ext uri="{FF2B5EF4-FFF2-40B4-BE49-F238E27FC236}">
                <a16:creationId xmlns:a16="http://schemas.microsoft.com/office/drawing/2014/main" id="{A34B3FDF-23D0-D743-575E-D1B183185489}"/>
              </a:ext>
            </a:extLst>
          </p:cNvPr>
          <p:cNvSpPr txBox="1"/>
          <p:nvPr/>
        </p:nvSpPr>
        <p:spPr>
          <a:xfrm>
            <a:off x="759386" y="598368"/>
            <a:ext cx="1640488" cy="274284"/>
          </a:xfrm>
          <a:prstGeom prst="rect">
            <a:avLst/>
          </a:prstGeom>
        </p:spPr>
        <p:txBody>
          <a:bodyPr vert="horz" wrap="square" lIns="0" tIns="0" rIns="0" bIns="0" rtlCol="0" anchor="t" anchorCtr="0">
            <a:noAutofit/>
          </a:bodyPr>
          <a:lstStyle>
            <a:defPPr>
              <a:defRPr lang="en-US"/>
            </a:defPPr>
            <a:lvl1pPr>
              <a:lnSpc>
                <a:spcPct val="100000"/>
              </a:lnSpc>
              <a:spcBef>
                <a:spcPct val="0"/>
              </a:spcBef>
              <a:buNone/>
              <a:defRPr sz="1600" b="1">
                <a:gradFill>
                  <a:gsLst>
                    <a:gs pos="0">
                      <a:srgbClr val="0CEBFF"/>
                    </a:gs>
                    <a:gs pos="55000">
                      <a:srgbClr val="6988FF"/>
                    </a:gs>
                    <a:gs pos="100000">
                      <a:srgbClr val="F800FF"/>
                    </a:gs>
                  </a:gsLst>
                  <a:lin ang="0" scaled="0"/>
                </a:gradFill>
                <a:latin typeface="Tahoma" panose="020B0604030504040204" pitchFamily="34" charset="0"/>
                <a:ea typeface="Tahoma" panose="020B0604030504040204" pitchFamily="34" charset="0"/>
                <a:cs typeface="Tahoma" panose="020B0604030504040204" pitchFamily="34" charset="0"/>
              </a:defRPr>
            </a:lvl1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600" b="1" i="0" u="none" strike="noStrike" kern="0" cap="none" spc="0" normalizeH="0" baseline="0" noProof="0">
                <a:ln>
                  <a:noFill/>
                </a:ln>
                <a:gradFill>
                  <a:gsLst>
                    <a:gs pos="0">
                      <a:srgbClr val="0CEBFF"/>
                    </a:gs>
                    <a:gs pos="55000">
                      <a:srgbClr val="6988FF"/>
                    </a:gs>
                    <a:gs pos="100000">
                      <a:srgbClr val="F800FF"/>
                    </a:gs>
                  </a:gsLst>
                  <a:lin ang="0" scaled="0"/>
                </a:gradFill>
                <a:effectLst/>
                <a:uLnTx/>
                <a:uFillTx/>
                <a:latin typeface="Tahoma" panose="020B0604030504040204" pitchFamily="34" charset="0"/>
                <a:ea typeface="Tahoma" panose="020B0604030504040204" pitchFamily="34" charset="0"/>
                <a:cs typeface="Tahoma" panose="020B0604030504040204" pitchFamily="34" charset="0"/>
              </a:rPr>
              <a:t>Conversational</a:t>
            </a:r>
          </a:p>
        </p:txBody>
      </p:sp>
      <p:sp>
        <p:nvSpPr>
          <p:cNvPr id="26" name="Rectangle 25">
            <a:extLst>
              <a:ext uri="{FF2B5EF4-FFF2-40B4-BE49-F238E27FC236}">
                <a16:creationId xmlns:a16="http://schemas.microsoft.com/office/drawing/2014/main" id="{F28AA7CD-E449-1656-5373-ACDD19267AE5}"/>
              </a:ext>
            </a:extLst>
          </p:cNvPr>
          <p:cNvSpPr/>
          <p:nvPr/>
        </p:nvSpPr>
        <p:spPr>
          <a:xfrm>
            <a:off x="127514" y="884070"/>
            <a:ext cx="2317196" cy="1145894"/>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TextBox 26">
            <a:extLst>
              <a:ext uri="{FF2B5EF4-FFF2-40B4-BE49-F238E27FC236}">
                <a16:creationId xmlns:a16="http://schemas.microsoft.com/office/drawing/2014/main" id="{A62B9C33-2119-34AE-B703-85AE82FB6BAA}"/>
              </a:ext>
            </a:extLst>
          </p:cNvPr>
          <p:cNvSpPr txBox="1"/>
          <p:nvPr/>
        </p:nvSpPr>
        <p:spPr>
          <a:xfrm>
            <a:off x="437229" y="1048562"/>
            <a:ext cx="1697765" cy="738664"/>
          </a:xfrm>
          <a:prstGeom prst="rect">
            <a:avLst/>
          </a:prstGeom>
          <a:noFill/>
        </p:spPr>
        <p:txBody>
          <a:bodyPr wrap="square">
            <a:spAutoFit/>
          </a:bodyPr>
          <a:lstStyle/>
          <a:p>
            <a:pPr>
              <a:defRPr/>
            </a:pPr>
            <a:r>
              <a:rPr lang="en-US" sz="1400">
                <a:solidFill>
                  <a:srgbClr val="FFFFFF"/>
                </a:solidFill>
                <a:latin typeface="Arial" panose="020B0604020202020204"/>
              </a:rPr>
              <a:t>Follow-up queries based on ongoing chat session</a:t>
            </a:r>
            <a:endParaRPr lang="en-US" sz="1400">
              <a:solidFill>
                <a:srgbClr val="FFFFFF"/>
              </a:solidFill>
              <a:latin typeface="Peak Sans Regular" panose="020F0502020204030204" pitchFamily="34" charset="0"/>
              <a:cs typeface="Peak Sans Regular" panose="020F0502020204030204" pitchFamily="34" charset="0"/>
            </a:endParaRPr>
          </a:p>
        </p:txBody>
      </p:sp>
      <p:pic>
        <p:nvPicPr>
          <p:cNvPr id="28" name="Picture 27" descr="A black background with a black square&#10;&#10;Description automatically generated with medium confidence">
            <a:extLst>
              <a:ext uri="{FF2B5EF4-FFF2-40B4-BE49-F238E27FC236}">
                <a16:creationId xmlns:a16="http://schemas.microsoft.com/office/drawing/2014/main" id="{645CDAFA-6467-0FA5-2770-C98876CF5B05}"/>
              </a:ext>
            </a:extLst>
          </p:cNvPr>
          <p:cNvPicPr>
            <a:picLocks noChangeAspect="1"/>
          </p:cNvPicPr>
          <p:nvPr/>
        </p:nvPicPr>
        <p:blipFill>
          <a:blip r:embed="rId4" cstate="hqprint">
            <a:duotone>
              <a:srgbClr val="26EFE9">
                <a:shade val="45000"/>
                <a:satMod val="135000"/>
              </a:srgbClr>
              <a:prstClr val="white"/>
            </a:duotone>
            <a:extLst>
              <a:ext uri="{28A0092B-C50C-407E-A947-70E740481C1C}">
                <a14:useLocalDpi xmlns:a14="http://schemas.microsoft.com/office/drawing/2010/main"/>
              </a:ext>
            </a:extLst>
          </a:blip>
          <a:stretch>
            <a:fillRect/>
          </a:stretch>
        </p:blipFill>
        <p:spPr>
          <a:xfrm>
            <a:off x="210406" y="570971"/>
            <a:ext cx="459781" cy="459781"/>
          </a:xfrm>
          <a:prstGeom prst="rect">
            <a:avLst/>
          </a:prstGeom>
        </p:spPr>
      </p:pic>
      <p:pic>
        <p:nvPicPr>
          <p:cNvPr id="29" name="Picture 28">
            <a:extLst>
              <a:ext uri="{FF2B5EF4-FFF2-40B4-BE49-F238E27FC236}">
                <a16:creationId xmlns:a16="http://schemas.microsoft.com/office/drawing/2014/main" id="{A97A1531-AD24-E880-015D-632A73CF3DDC}"/>
              </a:ext>
            </a:extLst>
          </p:cNvPr>
          <p:cNvPicPr>
            <a:picLocks noChangeAspect="1"/>
          </p:cNvPicPr>
          <p:nvPr/>
        </p:nvPicPr>
        <p:blipFill>
          <a:blip r:embed="rId5"/>
          <a:stretch>
            <a:fillRect/>
          </a:stretch>
        </p:blipFill>
        <p:spPr>
          <a:xfrm>
            <a:off x="5824255" y="788490"/>
            <a:ext cx="4227172" cy="5020948"/>
          </a:xfrm>
          <a:prstGeom prst="rect">
            <a:avLst/>
          </a:prstGeom>
        </p:spPr>
      </p:pic>
      <p:pic>
        <p:nvPicPr>
          <p:cNvPr id="30" name="Picture 29">
            <a:extLst>
              <a:ext uri="{FF2B5EF4-FFF2-40B4-BE49-F238E27FC236}">
                <a16:creationId xmlns:a16="http://schemas.microsoft.com/office/drawing/2014/main" id="{8AE8AF52-B546-00EA-2A93-447ABB1D9A68}"/>
              </a:ext>
            </a:extLst>
          </p:cNvPr>
          <p:cNvPicPr>
            <a:picLocks noChangeAspect="1"/>
          </p:cNvPicPr>
          <p:nvPr/>
        </p:nvPicPr>
        <p:blipFill>
          <a:blip r:embed="rId6"/>
          <a:stretch>
            <a:fillRect/>
          </a:stretch>
        </p:blipFill>
        <p:spPr>
          <a:xfrm>
            <a:off x="8226889" y="1641063"/>
            <a:ext cx="3837597" cy="4558219"/>
          </a:xfrm>
          <a:prstGeom prst="rect">
            <a:avLst/>
          </a:prstGeom>
        </p:spPr>
      </p:pic>
    </p:spTree>
    <p:extLst>
      <p:ext uri="{BB962C8B-B14F-4D97-AF65-F5344CB8AC3E}">
        <p14:creationId xmlns:p14="http://schemas.microsoft.com/office/powerpoint/2010/main" val="2263052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64E97-0ACB-6FD4-B67F-1AD3685C4823}"/>
            </a:ext>
          </a:extLst>
        </p:cNvPr>
        <p:cNvGrpSpPr/>
        <p:nvPr/>
      </p:nvGrpSpPr>
      <p:grpSpPr>
        <a:xfrm>
          <a:off x="0" y="0"/>
          <a:ext cx="0" cy="0"/>
          <a:chOff x="0" y="0"/>
          <a:chExt cx="0" cy="0"/>
        </a:xfrm>
      </p:grpSpPr>
      <p:sp>
        <p:nvSpPr>
          <p:cNvPr id="45" name="Rectangle 44">
            <a:extLst>
              <a:ext uri="{FF2B5EF4-FFF2-40B4-BE49-F238E27FC236}">
                <a16:creationId xmlns:a16="http://schemas.microsoft.com/office/drawing/2014/main" id="{3A23C0ED-37C8-F642-2713-AAB28E4C310E}"/>
              </a:ext>
            </a:extLst>
          </p:cNvPr>
          <p:cNvSpPr/>
          <p:nvPr/>
        </p:nvSpPr>
        <p:spPr>
          <a:xfrm>
            <a:off x="9429722" y="1211296"/>
            <a:ext cx="1818848" cy="990474"/>
          </a:xfrm>
          <a:prstGeom prst="rect">
            <a:avLst/>
          </a:prstGeom>
          <a:solidFill>
            <a:srgbClr val="26EFE9">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5" name="Rectangle 54">
            <a:extLst>
              <a:ext uri="{FF2B5EF4-FFF2-40B4-BE49-F238E27FC236}">
                <a16:creationId xmlns:a16="http://schemas.microsoft.com/office/drawing/2014/main" id="{2A247F14-4139-4A19-A8A6-6948882E9BE4}"/>
              </a:ext>
            </a:extLst>
          </p:cNvPr>
          <p:cNvSpPr/>
          <p:nvPr/>
        </p:nvSpPr>
        <p:spPr>
          <a:xfrm>
            <a:off x="8784917" y="950389"/>
            <a:ext cx="1638137" cy="5053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8E5705E1-728F-4769-E741-64B67DB88E56}"/>
              </a:ext>
            </a:extLst>
          </p:cNvPr>
          <p:cNvSpPr>
            <a:spLocks noGrp="1"/>
          </p:cNvSpPr>
          <p:nvPr>
            <p:ph type="title"/>
          </p:nvPr>
        </p:nvSpPr>
        <p:spPr/>
        <p:txBody>
          <a:bodyPr/>
          <a:lstStyle/>
          <a:p>
            <a:r>
              <a:rPr lang="en-US"/>
              <a:t>EMBRASING GENERATIVE AI FOR ENTERPRISE</a:t>
            </a:r>
          </a:p>
        </p:txBody>
      </p:sp>
      <p:sp>
        <p:nvSpPr>
          <p:cNvPr id="3" name="Slide Number Placeholder 2">
            <a:extLst>
              <a:ext uri="{FF2B5EF4-FFF2-40B4-BE49-F238E27FC236}">
                <a16:creationId xmlns:a16="http://schemas.microsoft.com/office/drawing/2014/main" id="{BF5B520D-8851-7429-5363-E00F1B3EEE66}"/>
              </a:ext>
            </a:extLst>
          </p:cNvPr>
          <p:cNvSpPr>
            <a:spLocks noGrp="1"/>
          </p:cNvSpPr>
          <p:nvPr>
            <p:ph type="sldNum" sz="quarter" idx="4"/>
          </p:nvPr>
        </p:nvSpPr>
        <p:spPr/>
        <p:txBody>
          <a:bodyPr/>
          <a:lstStyle/>
          <a:p>
            <a:fld id="{52B8802B-A1A4-3D4B-B71E-9025C76F5DF3}" type="slidenum">
              <a:rPr lang="en-US" smtClean="0"/>
              <a:pPr/>
              <a:t>2</a:t>
            </a:fld>
            <a:endParaRPr lang="en-US"/>
          </a:p>
        </p:txBody>
      </p:sp>
      <p:sp>
        <p:nvSpPr>
          <p:cNvPr id="36" name="Rectangle 35">
            <a:extLst>
              <a:ext uri="{FF2B5EF4-FFF2-40B4-BE49-F238E27FC236}">
                <a16:creationId xmlns:a16="http://schemas.microsoft.com/office/drawing/2014/main" id="{C25090DC-A5DF-1063-5FAC-AA79B5736510}"/>
              </a:ext>
            </a:extLst>
          </p:cNvPr>
          <p:cNvSpPr/>
          <p:nvPr/>
        </p:nvSpPr>
        <p:spPr>
          <a:xfrm>
            <a:off x="261561" y="5914024"/>
            <a:ext cx="3227814" cy="171357"/>
          </a:xfrm>
          <a:prstGeom prst="rect">
            <a:avLst/>
          </a:prstGeom>
          <a:solidFill>
            <a:srgbClr val="06C7C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56EA6BEE-3A28-C7CC-15A9-67F59814CE3A}"/>
              </a:ext>
            </a:extLst>
          </p:cNvPr>
          <p:cNvSpPr/>
          <p:nvPr/>
        </p:nvSpPr>
        <p:spPr>
          <a:xfrm>
            <a:off x="277990" y="4931064"/>
            <a:ext cx="3227814" cy="557412"/>
          </a:xfrm>
          <a:prstGeom prst="rect">
            <a:avLst/>
          </a:prstGeom>
          <a:solidFill>
            <a:srgbClr val="06C7CC">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444BECA5-F638-2FC2-F92C-10F8E4D9B62A}"/>
              </a:ext>
            </a:extLst>
          </p:cNvPr>
          <p:cNvSpPr txBox="1"/>
          <p:nvPr/>
        </p:nvSpPr>
        <p:spPr>
          <a:xfrm>
            <a:off x="9700912" y="5959483"/>
            <a:ext cx="0" cy="0"/>
          </a:xfrm>
          <a:prstGeom prst="rect">
            <a:avLst/>
          </a:prstGeom>
          <a:noFill/>
        </p:spPr>
        <p:txBody>
          <a:bodyPr wrap="none" lIns="0" tIns="0" rIns="0" bIns="0" rtlCol="0">
            <a:noAutofit/>
          </a:bodyPr>
          <a:lstStyle/>
          <a:p>
            <a:pPr>
              <a:defRPr/>
            </a:pPr>
            <a:endParaRPr lang="en-US" sz="1600">
              <a:solidFill>
                <a:srgbClr val="000048"/>
              </a:solidFill>
              <a:latin typeface="Arial" panose="020B0604020202020204"/>
            </a:endParaRPr>
          </a:p>
        </p:txBody>
      </p:sp>
      <p:pic>
        <p:nvPicPr>
          <p:cNvPr id="40" name="Picture 2" descr="dark web">
            <a:extLst>
              <a:ext uri="{FF2B5EF4-FFF2-40B4-BE49-F238E27FC236}">
                <a16:creationId xmlns:a16="http://schemas.microsoft.com/office/drawing/2014/main" id="{C6B740BA-15B3-F175-106B-93B69C6F3D9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7990" y="2030993"/>
            <a:ext cx="3227814" cy="291049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D725C2F-CA89-68B6-06B9-BE7CC0C03668}"/>
              </a:ext>
            </a:extLst>
          </p:cNvPr>
          <p:cNvPicPr>
            <a:picLocks noChangeAspect="1"/>
          </p:cNvPicPr>
          <p:nvPr/>
        </p:nvPicPr>
        <p:blipFill>
          <a:blip r:embed="rId4"/>
          <a:stretch>
            <a:fillRect/>
          </a:stretch>
        </p:blipFill>
        <p:spPr>
          <a:xfrm>
            <a:off x="292780" y="969713"/>
            <a:ext cx="3034314" cy="1018510"/>
          </a:xfrm>
          <a:prstGeom prst="rect">
            <a:avLst/>
          </a:prstGeom>
        </p:spPr>
      </p:pic>
      <p:sp>
        <p:nvSpPr>
          <p:cNvPr id="42" name="TextBox 41">
            <a:extLst>
              <a:ext uri="{FF2B5EF4-FFF2-40B4-BE49-F238E27FC236}">
                <a16:creationId xmlns:a16="http://schemas.microsoft.com/office/drawing/2014/main" id="{BE3D64DC-DD21-AC42-4357-8F6840A4D2D5}"/>
              </a:ext>
            </a:extLst>
          </p:cNvPr>
          <p:cNvSpPr txBox="1"/>
          <p:nvPr/>
        </p:nvSpPr>
        <p:spPr>
          <a:xfrm>
            <a:off x="1326454" y="1658312"/>
            <a:ext cx="2118429" cy="235017"/>
          </a:xfrm>
          <a:prstGeom prst="rect">
            <a:avLst/>
          </a:prstGeom>
          <a:noFill/>
        </p:spPr>
        <p:txBody>
          <a:bodyPr wrap="square">
            <a:spAutoFit/>
          </a:bodyPr>
          <a:lstStyle/>
          <a:p>
            <a:pPr>
              <a:defRPr/>
            </a:pPr>
            <a:r>
              <a:rPr lang="en-US" sz="1050">
                <a:solidFill>
                  <a:srgbClr val="000048"/>
                </a:solidFill>
                <a:latin typeface="Arial" panose="020B0604020202020204"/>
              </a:rPr>
              <a:t>Jeff Huber, CEO, Chroma</a:t>
            </a:r>
          </a:p>
        </p:txBody>
      </p:sp>
      <p:sp>
        <p:nvSpPr>
          <p:cNvPr id="43" name="TextBox 42">
            <a:extLst>
              <a:ext uri="{FF2B5EF4-FFF2-40B4-BE49-F238E27FC236}">
                <a16:creationId xmlns:a16="http://schemas.microsoft.com/office/drawing/2014/main" id="{0B3A85E2-23AD-08C0-F326-FDF7E0B84379}"/>
              </a:ext>
            </a:extLst>
          </p:cNvPr>
          <p:cNvSpPr txBox="1"/>
          <p:nvPr/>
        </p:nvSpPr>
        <p:spPr>
          <a:xfrm>
            <a:off x="499634" y="5049231"/>
            <a:ext cx="2434804" cy="439244"/>
          </a:xfrm>
          <a:prstGeom prst="rect">
            <a:avLst/>
          </a:prstGeom>
          <a:noFill/>
        </p:spPr>
        <p:txBody>
          <a:bodyPr wrap="square" lIns="0" tIns="0" rIns="0" bIns="0" rtlCol="0">
            <a:noAutofit/>
          </a:bodyPr>
          <a:lstStyle/>
          <a:p>
            <a:pPr>
              <a:defRPr/>
            </a:pPr>
            <a:r>
              <a:rPr lang="en-US" sz="1100">
                <a:solidFill>
                  <a:srgbClr val="FFFFFF"/>
                </a:solidFill>
                <a:latin typeface="Arial" panose="020B0604020202020204"/>
              </a:rPr>
              <a:t>LLMs are trained on </a:t>
            </a:r>
            <a:r>
              <a:rPr lang="en-US" sz="1100" b="1">
                <a:solidFill>
                  <a:srgbClr val="FFFFFF"/>
                </a:solidFill>
                <a:latin typeface="Arial" panose="020B0604020202020204"/>
              </a:rPr>
              <a:t>Public Domain</a:t>
            </a:r>
            <a:r>
              <a:rPr lang="en-US" sz="1100">
                <a:solidFill>
                  <a:srgbClr val="FFFFFF"/>
                </a:solidFill>
                <a:latin typeface="Arial" panose="020B0604020202020204"/>
              </a:rPr>
              <a:t> Data, which is only </a:t>
            </a:r>
            <a:r>
              <a:rPr lang="en-US" sz="1100" b="1">
                <a:solidFill>
                  <a:srgbClr val="FFFFFF"/>
                </a:solidFill>
                <a:latin typeface="Arial" panose="020B0604020202020204"/>
              </a:rPr>
              <a:t>4% of knowledge</a:t>
            </a:r>
            <a:r>
              <a:rPr lang="en-US" sz="1100">
                <a:solidFill>
                  <a:srgbClr val="FFFFFF"/>
                </a:solidFill>
                <a:latin typeface="Arial" panose="020B0604020202020204"/>
              </a:rPr>
              <a:t>.</a:t>
            </a:r>
          </a:p>
        </p:txBody>
      </p:sp>
      <p:sp>
        <p:nvSpPr>
          <p:cNvPr id="44" name="TextBox 43">
            <a:extLst>
              <a:ext uri="{FF2B5EF4-FFF2-40B4-BE49-F238E27FC236}">
                <a16:creationId xmlns:a16="http://schemas.microsoft.com/office/drawing/2014/main" id="{718F66F9-439D-F630-BAC4-EEC5EE35FFFC}"/>
              </a:ext>
            </a:extLst>
          </p:cNvPr>
          <p:cNvSpPr txBox="1"/>
          <p:nvPr/>
        </p:nvSpPr>
        <p:spPr>
          <a:xfrm>
            <a:off x="483205" y="5569943"/>
            <a:ext cx="2955055" cy="439244"/>
          </a:xfrm>
          <a:prstGeom prst="rect">
            <a:avLst/>
          </a:prstGeom>
          <a:noFill/>
        </p:spPr>
        <p:txBody>
          <a:bodyPr wrap="square" lIns="0" tIns="0" rIns="0" bIns="0" rtlCol="0">
            <a:noAutofit/>
          </a:bodyPr>
          <a:lstStyle/>
          <a:p>
            <a:pPr>
              <a:defRPr/>
            </a:pPr>
            <a:r>
              <a:rPr lang="en-US" sz="900">
                <a:solidFill>
                  <a:srgbClr val="06C7CC">
                    <a:lumMod val="50000"/>
                  </a:srgbClr>
                </a:solidFill>
                <a:latin typeface="Arial" panose="020B0604020202020204"/>
              </a:rPr>
              <a:t>LLMs to be Enhanced/Extended with </a:t>
            </a:r>
          </a:p>
          <a:p>
            <a:pPr>
              <a:defRPr/>
            </a:pPr>
            <a:r>
              <a:rPr lang="en-US" sz="900" b="1">
                <a:solidFill>
                  <a:srgbClr val="06C7CC">
                    <a:lumMod val="50000"/>
                  </a:srgbClr>
                </a:solidFill>
                <a:latin typeface="Arial" panose="020B0604020202020204"/>
              </a:rPr>
              <a:t>Proprietary Data</a:t>
            </a:r>
            <a:r>
              <a:rPr lang="en-US" sz="900">
                <a:solidFill>
                  <a:srgbClr val="06C7CC">
                    <a:lumMod val="50000"/>
                  </a:srgbClr>
                </a:solidFill>
                <a:latin typeface="Arial" panose="020B0604020202020204"/>
              </a:rPr>
              <a:t> to get best output for enterprise use.</a:t>
            </a:r>
          </a:p>
        </p:txBody>
      </p:sp>
      <p:grpSp>
        <p:nvGrpSpPr>
          <p:cNvPr id="46" name="Group 45">
            <a:extLst>
              <a:ext uri="{FF2B5EF4-FFF2-40B4-BE49-F238E27FC236}">
                <a16:creationId xmlns:a16="http://schemas.microsoft.com/office/drawing/2014/main" id="{C37130AA-AC4E-0195-6F5D-138412E24B6A}"/>
              </a:ext>
            </a:extLst>
          </p:cNvPr>
          <p:cNvGrpSpPr/>
          <p:nvPr/>
        </p:nvGrpSpPr>
        <p:grpSpPr>
          <a:xfrm>
            <a:off x="3787423" y="1304227"/>
            <a:ext cx="4287807" cy="3965605"/>
            <a:chOff x="3778887" y="1214457"/>
            <a:chExt cx="5446151" cy="5036906"/>
          </a:xfrm>
        </p:grpSpPr>
        <p:pic>
          <p:nvPicPr>
            <p:cNvPr id="47" name="Picture 4" descr="Prompt Engineering vs RAG vs Fine-tuning Venn Diagram">
              <a:extLst>
                <a:ext uri="{FF2B5EF4-FFF2-40B4-BE49-F238E27FC236}">
                  <a16:creationId xmlns:a16="http://schemas.microsoft.com/office/drawing/2014/main" id="{43A97151-8A23-212C-80EB-EF7DBC27439D}"/>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l="24429" r="8110"/>
            <a:stretch/>
          </p:blipFill>
          <p:spPr bwMode="auto">
            <a:xfrm>
              <a:off x="3778887" y="1214457"/>
              <a:ext cx="5446151" cy="503690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410EE1A7-110C-7DDF-4CE9-2C3175E69D38}"/>
                </a:ext>
              </a:extLst>
            </p:cNvPr>
            <p:cNvSpPr/>
            <p:nvPr/>
          </p:nvSpPr>
          <p:spPr>
            <a:xfrm>
              <a:off x="3835177" y="1443896"/>
              <a:ext cx="3368813" cy="3313456"/>
            </a:xfrm>
            <a:prstGeom prst="ellipse">
              <a:avLst/>
            </a:prstGeom>
            <a:solidFill>
              <a:srgbClr val="FF00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9" name="Oval 48">
              <a:extLst>
                <a:ext uri="{FF2B5EF4-FFF2-40B4-BE49-F238E27FC236}">
                  <a16:creationId xmlns:a16="http://schemas.microsoft.com/office/drawing/2014/main" id="{EEC0FB1D-B93A-18B2-113A-EB4CE56113CC}"/>
                </a:ext>
              </a:extLst>
            </p:cNvPr>
            <p:cNvSpPr/>
            <p:nvPr/>
          </p:nvSpPr>
          <p:spPr>
            <a:xfrm>
              <a:off x="5791664" y="1443896"/>
              <a:ext cx="3368813" cy="3313456"/>
            </a:xfrm>
            <a:prstGeom prst="ellipse">
              <a:avLst/>
            </a:prstGeom>
            <a:solidFill>
              <a:srgbClr val="00FF00">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Oval 49">
              <a:extLst>
                <a:ext uri="{FF2B5EF4-FFF2-40B4-BE49-F238E27FC236}">
                  <a16:creationId xmlns:a16="http://schemas.microsoft.com/office/drawing/2014/main" id="{DD19FCBB-23B0-AC88-F9F9-AC488429F8D8}"/>
                </a:ext>
              </a:extLst>
            </p:cNvPr>
            <p:cNvSpPr/>
            <p:nvPr/>
          </p:nvSpPr>
          <p:spPr>
            <a:xfrm>
              <a:off x="4813420" y="2733118"/>
              <a:ext cx="3368813" cy="3313456"/>
            </a:xfrm>
            <a:prstGeom prst="ellipse">
              <a:avLst/>
            </a:prstGeom>
            <a:solidFill>
              <a:srgbClr val="0000FF">
                <a:alpha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pic>
        <p:nvPicPr>
          <p:cNvPr id="51" name="Picture 2" descr="RAG: Complete">
            <a:extLst>
              <a:ext uri="{FF2B5EF4-FFF2-40B4-BE49-F238E27FC236}">
                <a16:creationId xmlns:a16="http://schemas.microsoft.com/office/drawing/2014/main" id="{31AF5005-8B4D-D726-C2BC-EE28DC94476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794551" y="2535636"/>
            <a:ext cx="4287807" cy="372552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Retrieval-augmented generation (RAG) for enterprise AI - Writer">
            <a:extLst>
              <a:ext uri="{FF2B5EF4-FFF2-40B4-BE49-F238E27FC236}">
                <a16:creationId xmlns:a16="http://schemas.microsoft.com/office/drawing/2014/main" id="{5C19735E-C39E-19DB-39F5-10955795BC05}"/>
              </a:ext>
            </a:extLst>
          </p:cNvPr>
          <p:cNvPicPr>
            <a:picLocks noChangeAspect="1" noChangeArrowheads="1"/>
          </p:cNvPicPr>
          <p:nvPr/>
        </p:nvPicPr>
        <p:blipFill>
          <a:blip r:embed="rId7" cstate="hqprint">
            <a:clrChange>
              <a:clrFrom>
                <a:srgbClr val="F6F6F6"/>
              </a:clrFrom>
              <a:clrTo>
                <a:srgbClr val="F6F6F6">
                  <a:alpha val="0"/>
                </a:srgbClr>
              </a:clrTo>
            </a:clrChange>
            <a:extLst>
              <a:ext uri="{28A0092B-C50C-407E-A947-70E740481C1C}">
                <a14:useLocalDpi xmlns:a14="http://schemas.microsoft.com/office/drawing/2010/main"/>
              </a:ext>
            </a:extLst>
          </a:blip>
          <a:srcRect/>
          <a:stretch>
            <a:fillRect/>
          </a:stretch>
        </p:blipFill>
        <p:spPr bwMode="auto">
          <a:xfrm>
            <a:off x="9633531" y="1614274"/>
            <a:ext cx="1465020" cy="8246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Generative AI - PharynxAI">
            <a:extLst>
              <a:ext uri="{FF2B5EF4-FFF2-40B4-BE49-F238E27FC236}">
                <a16:creationId xmlns:a16="http://schemas.microsoft.com/office/drawing/2014/main" id="{A0FBDF4E-2716-1133-E571-929F1F45973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1017015" y="701812"/>
            <a:ext cx="1236361" cy="1329181"/>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780CF95E-C484-1CE1-A7D5-8D7B76CD4D6B}"/>
              </a:ext>
            </a:extLst>
          </p:cNvPr>
          <p:cNvSpPr/>
          <p:nvPr/>
        </p:nvSpPr>
        <p:spPr>
          <a:xfrm>
            <a:off x="11132742" y="2080103"/>
            <a:ext cx="1004906" cy="426863"/>
          </a:xfrm>
          <a:prstGeom prst="rect">
            <a:avLst/>
          </a:prstGeom>
          <a:solidFill>
            <a:srgbClr val="26EFE9">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61" name="Picture 4" descr="Prompt Engineering vs RAG vs Fine-tuning Venn Diagram">
            <a:extLst>
              <a:ext uri="{FF2B5EF4-FFF2-40B4-BE49-F238E27FC236}">
                <a16:creationId xmlns:a16="http://schemas.microsoft.com/office/drawing/2014/main" id="{6B613893-669E-D972-8D5E-16919EFB19B3}"/>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l="91408" t="30941" b="61288"/>
          <a:stretch/>
        </p:blipFill>
        <p:spPr bwMode="auto">
          <a:xfrm>
            <a:off x="6561707" y="1119706"/>
            <a:ext cx="535495" cy="30219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Prompt Engineering vs RAG vs Fine-tuning Venn Diagram">
            <a:extLst>
              <a:ext uri="{FF2B5EF4-FFF2-40B4-BE49-F238E27FC236}">
                <a16:creationId xmlns:a16="http://schemas.microsoft.com/office/drawing/2014/main" id="{2B891951-7252-887B-EA9D-284ACE8619A0}"/>
              </a:ext>
            </a:extLst>
          </p:cNvPr>
          <p:cNvPicPr>
            <a:picLocks noChangeAspect="1" noChangeArrowheads="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t="32353" r="75285" b="59670"/>
          <a:stretch/>
        </p:blipFill>
        <p:spPr bwMode="auto">
          <a:xfrm>
            <a:off x="3910141" y="1211296"/>
            <a:ext cx="1540438" cy="310211"/>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5848F838-3CD0-F44F-AC92-B4DABE29F91D}"/>
              </a:ext>
            </a:extLst>
          </p:cNvPr>
          <p:cNvSpPr/>
          <p:nvPr/>
        </p:nvSpPr>
        <p:spPr>
          <a:xfrm>
            <a:off x="3791636" y="5404496"/>
            <a:ext cx="3851653" cy="734663"/>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56228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7BD523-A7E1-5EFB-5260-AAF6751ADD45}"/>
              </a:ext>
            </a:extLst>
          </p:cNvPr>
          <p:cNvSpPr>
            <a:spLocks noGrp="1"/>
          </p:cNvSpPr>
          <p:nvPr>
            <p:ph type="sldNum" sz="quarter" idx="4"/>
          </p:nvPr>
        </p:nvSpPr>
        <p:spPr/>
        <p:txBody>
          <a:bodyPr/>
          <a:lstStyle/>
          <a:p>
            <a:fld id="{67C3F941-3FEE-EA40-8EAD-E8A0CA148F63}" type="slidenum">
              <a:rPr lang="en-US" smtClean="0"/>
              <a:pPr/>
              <a:t>20</a:t>
            </a:fld>
            <a:endParaRPr lang="en-US"/>
          </a:p>
        </p:txBody>
      </p:sp>
      <p:sp>
        <p:nvSpPr>
          <p:cNvPr id="15" name="Rectangle 14">
            <a:extLst>
              <a:ext uri="{FF2B5EF4-FFF2-40B4-BE49-F238E27FC236}">
                <a16:creationId xmlns:a16="http://schemas.microsoft.com/office/drawing/2014/main" id="{CE943878-5CFF-EA91-DCD0-5A705B51998F}"/>
              </a:ext>
            </a:extLst>
          </p:cNvPr>
          <p:cNvSpPr/>
          <p:nvPr/>
        </p:nvSpPr>
        <p:spPr>
          <a:xfrm>
            <a:off x="0" y="494745"/>
            <a:ext cx="12191999" cy="5748695"/>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B47F1CCA-499F-B3C5-7C16-747E3684BFD9}"/>
              </a:ext>
            </a:extLst>
          </p:cNvPr>
          <p:cNvSpPr txBox="1"/>
          <p:nvPr/>
        </p:nvSpPr>
        <p:spPr>
          <a:xfrm>
            <a:off x="596201" y="565138"/>
            <a:ext cx="1754294" cy="338554"/>
          </a:xfrm>
          <a:prstGeom prst="rect">
            <a:avLst/>
          </a:prstGeom>
        </p:spPr>
        <p:txBody>
          <a:bodyPr vert="horz" wrap="square" lIns="0" tIns="0" rIns="0" bIns="0" rtlCol="0" anchor="t" anchorCtr="0">
            <a:noAutofit/>
          </a:bodyPr>
          <a:lstStyle>
            <a:defPPr>
              <a:defRPr lang="en-US"/>
            </a:defPPr>
            <a:lvl1pPr>
              <a:lnSpc>
                <a:spcPct val="100000"/>
              </a:lnSpc>
              <a:spcBef>
                <a:spcPct val="0"/>
              </a:spcBef>
              <a:buNone/>
              <a:defRPr sz="1600" b="1">
                <a:gradFill>
                  <a:gsLst>
                    <a:gs pos="0">
                      <a:srgbClr val="0CEBFF"/>
                    </a:gs>
                    <a:gs pos="55000">
                      <a:srgbClr val="6988FF"/>
                    </a:gs>
                    <a:gs pos="100000">
                      <a:srgbClr val="F800FF"/>
                    </a:gs>
                  </a:gsLst>
                  <a:lin ang="0" scaled="0"/>
                </a:gradFill>
                <a:latin typeface="Tahoma" panose="020B0604030504040204" pitchFamily="34" charset="0"/>
                <a:ea typeface="Tahoma" panose="020B0604030504040204" pitchFamily="34" charset="0"/>
                <a:cs typeface="Tahoma" panose="020B0604030504040204" pitchFamily="34" charset="0"/>
              </a:defRPr>
            </a:lvl1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sz="1600" b="1" i="0" u="none" strike="noStrike" kern="0" cap="none" spc="0" normalizeH="0" baseline="0" noProof="0">
                <a:ln>
                  <a:noFill/>
                </a:ln>
                <a:gradFill>
                  <a:gsLst>
                    <a:gs pos="0">
                      <a:srgbClr val="0CEBFF"/>
                    </a:gs>
                    <a:gs pos="55000">
                      <a:srgbClr val="6988FF"/>
                    </a:gs>
                    <a:gs pos="100000">
                      <a:srgbClr val="F800FF"/>
                    </a:gs>
                  </a:gsLst>
                  <a:lin ang="0" scaled="0"/>
                </a:gradFill>
                <a:effectLst/>
                <a:uLnTx/>
                <a:uFillTx/>
                <a:latin typeface="Tahoma" panose="020B0604030504040204" pitchFamily="34" charset="0"/>
                <a:ea typeface="Tahoma" panose="020B0604030504040204" pitchFamily="34" charset="0"/>
                <a:cs typeface="Tahoma" panose="020B0604030504040204" pitchFamily="34" charset="0"/>
              </a:rPr>
              <a:t>Creation Query</a:t>
            </a:r>
          </a:p>
        </p:txBody>
      </p:sp>
      <p:sp>
        <p:nvSpPr>
          <p:cNvPr id="17" name="Rectangle 16">
            <a:extLst>
              <a:ext uri="{FF2B5EF4-FFF2-40B4-BE49-F238E27FC236}">
                <a16:creationId xmlns:a16="http://schemas.microsoft.com/office/drawing/2014/main" id="{7AB7C275-759A-A6F5-8AE8-5F523A3D9501}"/>
              </a:ext>
            </a:extLst>
          </p:cNvPr>
          <p:cNvSpPr/>
          <p:nvPr/>
        </p:nvSpPr>
        <p:spPr>
          <a:xfrm>
            <a:off x="172302" y="867604"/>
            <a:ext cx="2317196" cy="1145894"/>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 name="TextBox 17">
            <a:extLst>
              <a:ext uri="{FF2B5EF4-FFF2-40B4-BE49-F238E27FC236}">
                <a16:creationId xmlns:a16="http://schemas.microsoft.com/office/drawing/2014/main" id="{DF677632-0743-3108-BA77-0ADFF19F64DB}"/>
              </a:ext>
            </a:extLst>
          </p:cNvPr>
          <p:cNvSpPr txBox="1"/>
          <p:nvPr/>
        </p:nvSpPr>
        <p:spPr>
          <a:xfrm>
            <a:off x="457199" y="1073493"/>
            <a:ext cx="2032299" cy="738664"/>
          </a:xfrm>
          <a:prstGeom prst="rect">
            <a:avLst/>
          </a:prstGeom>
          <a:noFill/>
        </p:spPr>
        <p:txBody>
          <a:bodyPr wrap="square">
            <a:spAutoFit/>
          </a:bodyPr>
          <a:lstStyle>
            <a:defPPr>
              <a:defRPr lang="en-US"/>
            </a:defPPr>
            <a:lvl1pPr>
              <a:defRPr sz="1400"/>
            </a:lvl1pPr>
          </a:lstStyle>
          <a:p>
            <a:pPr>
              <a:defRPr/>
            </a:pPr>
            <a:r>
              <a:rPr lang="en-US">
                <a:solidFill>
                  <a:srgbClr val="FFFFFF"/>
                </a:solidFill>
                <a:latin typeface="Arial" panose="020B0604020202020204"/>
              </a:rPr>
              <a:t>creating new content with reference to existing data.</a:t>
            </a: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6FAB5A30-6D3F-7B6C-7750-26AF26DFED9C}"/>
              </a:ext>
            </a:extLst>
          </p:cNvPr>
          <p:cNvPicPr>
            <a:picLocks noChangeAspect="1"/>
          </p:cNvPicPr>
          <p:nvPr/>
        </p:nvPicPr>
        <p:blipFill>
          <a:blip r:embed="rId3" cstate="hqprint">
            <a:duotone>
              <a:srgbClr val="26EFE9">
                <a:shade val="45000"/>
                <a:satMod val="135000"/>
              </a:srgbClr>
              <a:prstClr val="white"/>
            </a:duotone>
            <a:extLst>
              <a:ext uri="{28A0092B-C50C-407E-A947-70E740481C1C}">
                <a14:useLocalDpi xmlns:a14="http://schemas.microsoft.com/office/drawing/2010/main"/>
              </a:ext>
            </a:extLst>
          </a:blip>
          <a:stretch>
            <a:fillRect/>
          </a:stretch>
        </p:blipFill>
        <p:spPr>
          <a:xfrm>
            <a:off x="160750" y="614560"/>
            <a:ext cx="366580" cy="366580"/>
          </a:xfrm>
          <a:prstGeom prst="rect">
            <a:avLst/>
          </a:prstGeom>
        </p:spPr>
      </p:pic>
      <p:pic>
        <p:nvPicPr>
          <p:cNvPr id="20" name="Picture 19">
            <a:extLst>
              <a:ext uri="{FF2B5EF4-FFF2-40B4-BE49-F238E27FC236}">
                <a16:creationId xmlns:a16="http://schemas.microsoft.com/office/drawing/2014/main" id="{CD1EF7C0-E457-04D3-BC37-E57F55C0AD4D}"/>
              </a:ext>
            </a:extLst>
          </p:cNvPr>
          <p:cNvPicPr>
            <a:picLocks noChangeAspect="1"/>
          </p:cNvPicPr>
          <p:nvPr/>
        </p:nvPicPr>
        <p:blipFill>
          <a:blip r:embed="rId4"/>
          <a:stretch>
            <a:fillRect/>
          </a:stretch>
        </p:blipFill>
        <p:spPr>
          <a:xfrm>
            <a:off x="160750" y="2266542"/>
            <a:ext cx="7032530" cy="3839499"/>
          </a:xfrm>
          <a:prstGeom prst="rect">
            <a:avLst/>
          </a:prstGeom>
        </p:spPr>
      </p:pic>
      <p:pic>
        <p:nvPicPr>
          <p:cNvPr id="21" name="Picture 20">
            <a:extLst>
              <a:ext uri="{FF2B5EF4-FFF2-40B4-BE49-F238E27FC236}">
                <a16:creationId xmlns:a16="http://schemas.microsoft.com/office/drawing/2014/main" id="{79D304D2-4253-CCDF-C75E-BF098ECA8ABB}"/>
              </a:ext>
            </a:extLst>
          </p:cNvPr>
          <p:cNvPicPr>
            <a:picLocks noChangeAspect="1"/>
          </p:cNvPicPr>
          <p:nvPr/>
        </p:nvPicPr>
        <p:blipFill>
          <a:blip r:embed="rId5"/>
          <a:stretch>
            <a:fillRect/>
          </a:stretch>
        </p:blipFill>
        <p:spPr>
          <a:xfrm>
            <a:off x="2646385" y="948746"/>
            <a:ext cx="5464390" cy="1064752"/>
          </a:xfrm>
          <a:prstGeom prst="rect">
            <a:avLst/>
          </a:prstGeom>
          <a:ln>
            <a:solidFill>
              <a:srgbClr val="06C7CC">
                <a:lumMod val="50000"/>
              </a:srgbClr>
            </a:solidFill>
          </a:ln>
        </p:spPr>
      </p:pic>
      <p:pic>
        <p:nvPicPr>
          <p:cNvPr id="22" name="Picture 21">
            <a:extLst>
              <a:ext uri="{FF2B5EF4-FFF2-40B4-BE49-F238E27FC236}">
                <a16:creationId xmlns:a16="http://schemas.microsoft.com/office/drawing/2014/main" id="{A6ABE80C-C0CF-0D98-2D1E-0B57286B55C3}"/>
              </a:ext>
            </a:extLst>
          </p:cNvPr>
          <p:cNvPicPr>
            <a:picLocks noChangeAspect="1"/>
          </p:cNvPicPr>
          <p:nvPr/>
        </p:nvPicPr>
        <p:blipFill>
          <a:blip r:embed="rId6"/>
          <a:stretch>
            <a:fillRect/>
          </a:stretch>
        </p:blipFill>
        <p:spPr>
          <a:xfrm>
            <a:off x="7350167" y="867604"/>
            <a:ext cx="3411357" cy="4043680"/>
          </a:xfrm>
          <a:prstGeom prst="rect">
            <a:avLst/>
          </a:prstGeom>
        </p:spPr>
      </p:pic>
      <p:pic>
        <p:nvPicPr>
          <p:cNvPr id="23" name="Picture 22">
            <a:extLst>
              <a:ext uri="{FF2B5EF4-FFF2-40B4-BE49-F238E27FC236}">
                <a16:creationId xmlns:a16="http://schemas.microsoft.com/office/drawing/2014/main" id="{EC2869F0-BC93-5354-AF0C-8DC1545BFD0E}"/>
              </a:ext>
            </a:extLst>
          </p:cNvPr>
          <p:cNvPicPr>
            <a:picLocks noChangeAspect="1"/>
          </p:cNvPicPr>
          <p:nvPr/>
        </p:nvPicPr>
        <p:blipFill>
          <a:blip r:embed="rId7"/>
          <a:stretch>
            <a:fillRect/>
          </a:stretch>
        </p:blipFill>
        <p:spPr>
          <a:xfrm>
            <a:off x="8936930" y="2530702"/>
            <a:ext cx="3094320" cy="3667877"/>
          </a:xfrm>
          <a:prstGeom prst="rect">
            <a:avLst/>
          </a:prstGeom>
        </p:spPr>
      </p:pic>
      <p:sp>
        <p:nvSpPr>
          <p:cNvPr id="24" name="Title 2">
            <a:extLst>
              <a:ext uri="{FF2B5EF4-FFF2-40B4-BE49-F238E27FC236}">
                <a16:creationId xmlns:a16="http://schemas.microsoft.com/office/drawing/2014/main" id="{7689AC4A-31DA-CAEB-2FFC-BEB19D0EE133}"/>
              </a:ext>
            </a:extLst>
          </p:cNvPr>
          <p:cNvSpPr>
            <a:spLocks noGrp="1"/>
          </p:cNvSpPr>
          <p:nvPr>
            <p:ph type="title"/>
          </p:nvPr>
        </p:nvSpPr>
        <p:spPr>
          <a:xfrm>
            <a:off x="52108" y="49827"/>
            <a:ext cx="11541143" cy="931327"/>
          </a:xfrm>
        </p:spPr>
        <p:txBody>
          <a:bodyPr/>
          <a:lstStyle/>
          <a:p>
            <a:r>
              <a:rPr lang="en-US" sz="3200"/>
              <a:t>DEMO - FEATURES</a:t>
            </a:r>
          </a:p>
        </p:txBody>
      </p:sp>
    </p:spTree>
    <p:extLst>
      <p:ext uri="{BB962C8B-B14F-4D97-AF65-F5344CB8AC3E}">
        <p14:creationId xmlns:p14="http://schemas.microsoft.com/office/powerpoint/2010/main" val="120548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C08BE4D-AC0A-E989-01D1-45870FA24960}"/>
              </a:ext>
            </a:extLst>
          </p:cNvPr>
          <p:cNvSpPr>
            <a:spLocks noGrp="1"/>
          </p:cNvSpPr>
          <p:nvPr>
            <p:ph type="sldNum" sz="quarter" idx="4"/>
          </p:nvPr>
        </p:nvSpPr>
        <p:spPr/>
        <p:txBody>
          <a:bodyPr/>
          <a:lstStyle/>
          <a:p>
            <a:fld id="{67C3F941-3FEE-EA40-8EAD-E8A0CA148F63}" type="slidenum">
              <a:rPr lang="en-US" smtClean="0"/>
              <a:pPr/>
              <a:t>21</a:t>
            </a:fld>
            <a:endParaRPr lang="en-US"/>
          </a:p>
        </p:txBody>
      </p:sp>
      <p:sp>
        <p:nvSpPr>
          <p:cNvPr id="6" name="Title 2">
            <a:extLst>
              <a:ext uri="{FF2B5EF4-FFF2-40B4-BE49-F238E27FC236}">
                <a16:creationId xmlns:a16="http://schemas.microsoft.com/office/drawing/2014/main" id="{97AD89EB-0E29-F277-46BD-1F1B255BACBC}"/>
              </a:ext>
            </a:extLst>
          </p:cNvPr>
          <p:cNvSpPr>
            <a:spLocks noGrp="1"/>
          </p:cNvSpPr>
          <p:nvPr>
            <p:ph type="title"/>
          </p:nvPr>
        </p:nvSpPr>
        <p:spPr>
          <a:xfrm>
            <a:off x="52108" y="49827"/>
            <a:ext cx="11541143" cy="931327"/>
          </a:xfrm>
        </p:spPr>
        <p:txBody>
          <a:bodyPr/>
          <a:lstStyle/>
          <a:p>
            <a:r>
              <a:rPr lang="en-US" sz="3200"/>
              <a:t>DEMO – LIMITATION &amp; WORKAROUNDS</a:t>
            </a:r>
          </a:p>
        </p:txBody>
      </p:sp>
      <p:sp>
        <p:nvSpPr>
          <p:cNvPr id="25" name="Rectangle 24">
            <a:extLst>
              <a:ext uri="{FF2B5EF4-FFF2-40B4-BE49-F238E27FC236}">
                <a16:creationId xmlns:a16="http://schemas.microsoft.com/office/drawing/2014/main" id="{FBEC62D1-A146-565E-4595-48F1C76E4648}"/>
              </a:ext>
            </a:extLst>
          </p:cNvPr>
          <p:cNvSpPr/>
          <p:nvPr/>
        </p:nvSpPr>
        <p:spPr>
          <a:xfrm>
            <a:off x="-16130" y="500675"/>
            <a:ext cx="12191999" cy="5764766"/>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1111D868-51E8-D6D5-3AA7-B3DB061157CC}"/>
              </a:ext>
            </a:extLst>
          </p:cNvPr>
          <p:cNvSpPr txBox="1"/>
          <p:nvPr/>
        </p:nvSpPr>
        <p:spPr>
          <a:xfrm>
            <a:off x="809296" y="745223"/>
            <a:ext cx="1855764" cy="294183"/>
          </a:xfrm>
          <a:prstGeom prst="rect">
            <a:avLst/>
          </a:prstGeom>
          <a:noFill/>
        </p:spPr>
        <p:txBody>
          <a:bodyPr wrap="none" rtlCol="0">
            <a:spAutoFit/>
          </a:bodyPr>
          <a:lstStyle/>
          <a:p>
            <a:pPr>
              <a:lnSpc>
                <a:spcPct val="80000"/>
              </a:lnSpc>
              <a:defRPr/>
            </a:pPr>
            <a:r>
              <a:rPr lang="en-US" sz="1600" b="1">
                <a:solidFill>
                  <a:srgbClr val="00B0F0"/>
                </a:solidFill>
                <a:latin typeface="Peak Sans Bold" pitchFamily="2" charset="77"/>
              </a:rPr>
              <a:t>Sensitive to Prompt</a:t>
            </a:r>
          </a:p>
        </p:txBody>
      </p:sp>
      <p:pic>
        <p:nvPicPr>
          <p:cNvPr id="27" name="Picture 7" descr="Chat Generic Gradient icon">
            <a:extLst>
              <a:ext uri="{FF2B5EF4-FFF2-40B4-BE49-F238E27FC236}">
                <a16:creationId xmlns:a16="http://schemas.microsoft.com/office/drawing/2014/main" id="{4C966EE9-761C-4F54-296A-4002018ACF4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14378" y="775872"/>
            <a:ext cx="663857" cy="66385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E7E4DE8-EB40-EA76-D48E-6B64698D12B9}"/>
              </a:ext>
            </a:extLst>
          </p:cNvPr>
          <p:cNvSpPr txBox="1"/>
          <p:nvPr/>
        </p:nvSpPr>
        <p:spPr>
          <a:xfrm>
            <a:off x="817370" y="1055611"/>
            <a:ext cx="2831903" cy="441339"/>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Terms and Terminologies can affect the responses.</a:t>
            </a:r>
          </a:p>
        </p:txBody>
      </p:sp>
      <p:cxnSp>
        <p:nvCxnSpPr>
          <p:cNvPr id="29" name="Straight Connector 28">
            <a:extLst>
              <a:ext uri="{FF2B5EF4-FFF2-40B4-BE49-F238E27FC236}">
                <a16:creationId xmlns:a16="http://schemas.microsoft.com/office/drawing/2014/main" id="{3D83A97C-DD34-BD8D-9362-EF354BFEA649}"/>
              </a:ext>
            </a:extLst>
          </p:cNvPr>
          <p:cNvCxnSpPr>
            <a:cxnSpLocks/>
          </p:cNvCxnSpPr>
          <p:nvPr/>
        </p:nvCxnSpPr>
        <p:spPr>
          <a:xfrm>
            <a:off x="3768165" y="753319"/>
            <a:ext cx="0" cy="686410"/>
          </a:xfrm>
          <a:prstGeom prst="line">
            <a:avLst/>
          </a:prstGeom>
          <a:noFill/>
          <a:ln w="12700" cap="flat" cmpd="sng" algn="ctr">
            <a:solidFill>
              <a:srgbClr val="FFFFFF">
                <a:lumMod val="85000"/>
              </a:srgbClr>
            </a:solidFill>
            <a:prstDash val="solid"/>
            <a:miter lim="800000"/>
          </a:ln>
          <a:effectLst/>
        </p:spPr>
      </p:cxnSp>
      <p:pic>
        <p:nvPicPr>
          <p:cNvPr id="30" name="Picture 29">
            <a:extLst>
              <a:ext uri="{FF2B5EF4-FFF2-40B4-BE49-F238E27FC236}">
                <a16:creationId xmlns:a16="http://schemas.microsoft.com/office/drawing/2014/main" id="{EECD8D73-BC26-04A8-9937-AF6AF4617386}"/>
              </a:ext>
            </a:extLst>
          </p:cNvPr>
          <p:cNvPicPr>
            <a:picLocks noChangeAspect="1"/>
          </p:cNvPicPr>
          <p:nvPr/>
        </p:nvPicPr>
        <p:blipFill>
          <a:blip r:embed="rId4"/>
          <a:stretch>
            <a:fillRect/>
          </a:stretch>
        </p:blipFill>
        <p:spPr>
          <a:xfrm>
            <a:off x="1647350" y="5023953"/>
            <a:ext cx="4734560" cy="957141"/>
          </a:xfrm>
          <a:prstGeom prst="rect">
            <a:avLst/>
          </a:prstGeom>
        </p:spPr>
      </p:pic>
      <p:pic>
        <p:nvPicPr>
          <p:cNvPr id="31" name="Picture 30">
            <a:extLst>
              <a:ext uri="{FF2B5EF4-FFF2-40B4-BE49-F238E27FC236}">
                <a16:creationId xmlns:a16="http://schemas.microsoft.com/office/drawing/2014/main" id="{9F0E6FCB-223E-2427-77C7-0D19D9F81E69}"/>
              </a:ext>
            </a:extLst>
          </p:cNvPr>
          <p:cNvPicPr>
            <a:picLocks noChangeAspect="1"/>
          </p:cNvPicPr>
          <p:nvPr/>
        </p:nvPicPr>
        <p:blipFill>
          <a:blip r:embed="rId5"/>
          <a:stretch>
            <a:fillRect/>
          </a:stretch>
        </p:blipFill>
        <p:spPr>
          <a:xfrm>
            <a:off x="7110398" y="489917"/>
            <a:ext cx="4734560" cy="5764766"/>
          </a:xfrm>
          <a:prstGeom prst="rect">
            <a:avLst/>
          </a:prstGeom>
        </p:spPr>
      </p:pic>
      <p:pic>
        <p:nvPicPr>
          <p:cNvPr id="32" name="Picture 31">
            <a:extLst>
              <a:ext uri="{FF2B5EF4-FFF2-40B4-BE49-F238E27FC236}">
                <a16:creationId xmlns:a16="http://schemas.microsoft.com/office/drawing/2014/main" id="{5217BAF3-6E01-A74B-EA87-0ACE9AFBCA56}"/>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5320403" y="2730420"/>
            <a:ext cx="4734560" cy="1818078"/>
          </a:xfrm>
          <a:prstGeom prst="rect">
            <a:avLst/>
          </a:prstGeom>
          <a:ln w="3175">
            <a:solidFill>
              <a:srgbClr val="26EFE9">
                <a:lumMod val="20000"/>
                <a:lumOff val="80000"/>
              </a:srgbClr>
            </a:solidFill>
          </a:ln>
        </p:spPr>
      </p:pic>
      <p:pic>
        <p:nvPicPr>
          <p:cNvPr id="33" name="Picture 32">
            <a:extLst>
              <a:ext uri="{FF2B5EF4-FFF2-40B4-BE49-F238E27FC236}">
                <a16:creationId xmlns:a16="http://schemas.microsoft.com/office/drawing/2014/main" id="{35B9AF7D-4C75-F7B4-81BD-8CF9AE7C5D5D}"/>
              </a:ext>
            </a:extLst>
          </p:cNvPr>
          <p:cNvPicPr>
            <a:picLocks noChangeAspect="1"/>
          </p:cNvPicPr>
          <p:nvPr/>
        </p:nvPicPr>
        <p:blipFill>
          <a:blip r:embed="rId7"/>
          <a:stretch>
            <a:fillRect/>
          </a:stretch>
        </p:blipFill>
        <p:spPr>
          <a:xfrm>
            <a:off x="676830" y="2100301"/>
            <a:ext cx="4172108" cy="2222235"/>
          </a:xfrm>
          <a:prstGeom prst="rect">
            <a:avLst/>
          </a:prstGeom>
        </p:spPr>
      </p:pic>
      <p:pic>
        <p:nvPicPr>
          <p:cNvPr id="34" name="Picture 33">
            <a:extLst>
              <a:ext uri="{FF2B5EF4-FFF2-40B4-BE49-F238E27FC236}">
                <a16:creationId xmlns:a16="http://schemas.microsoft.com/office/drawing/2014/main" id="{674F5CC0-FAAC-463D-FD88-8EA60AE43FA9}"/>
              </a:ext>
            </a:extLst>
          </p:cNvPr>
          <p:cNvPicPr>
            <a:picLocks noChangeAspect="1"/>
          </p:cNvPicPr>
          <p:nvPr/>
        </p:nvPicPr>
        <p:blipFill>
          <a:blip r:embed="rId8"/>
          <a:stretch>
            <a:fillRect/>
          </a:stretch>
        </p:blipFill>
        <p:spPr>
          <a:xfrm>
            <a:off x="114378" y="3792325"/>
            <a:ext cx="4734560" cy="1060422"/>
          </a:xfrm>
          <a:prstGeom prst="rect">
            <a:avLst/>
          </a:prstGeom>
        </p:spPr>
      </p:pic>
      <p:sp>
        <p:nvSpPr>
          <p:cNvPr id="35" name="Rectangle 34">
            <a:extLst>
              <a:ext uri="{FF2B5EF4-FFF2-40B4-BE49-F238E27FC236}">
                <a16:creationId xmlns:a16="http://schemas.microsoft.com/office/drawing/2014/main" id="{AF4E04DE-398C-00D4-DD63-118CB5A61252}"/>
              </a:ext>
            </a:extLst>
          </p:cNvPr>
          <p:cNvSpPr/>
          <p:nvPr/>
        </p:nvSpPr>
        <p:spPr>
          <a:xfrm>
            <a:off x="2827413" y="4336317"/>
            <a:ext cx="1689472" cy="316964"/>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88C453FD-551F-E9D6-5733-D3E8BFA62BE1}"/>
              </a:ext>
            </a:extLst>
          </p:cNvPr>
          <p:cNvSpPr/>
          <p:nvPr/>
        </p:nvSpPr>
        <p:spPr>
          <a:xfrm>
            <a:off x="4287520" y="5554164"/>
            <a:ext cx="1463040" cy="336471"/>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52A55DF2-43B5-5C96-CDC7-63984F2D84BA}"/>
              </a:ext>
            </a:extLst>
          </p:cNvPr>
          <p:cNvSpPr/>
          <p:nvPr/>
        </p:nvSpPr>
        <p:spPr>
          <a:xfrm>
            <a:off x="770281" y="2121515"/>
            <a:ext cx="1470314" cy="286405"/>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 name="Right Arrow 37">
            <a:extLst>
              <a:ext uri="{FF2B5EF4-FFF2-40B4-BE49-F238E27FC236}">
                <a16:creationId xmlns:a16="http://schemas.microsoft.com/office/drawing/2014/main" id="{0D5F2D1A-76AC-3207-A564-214B12662933}"/>
              </a:ext>
            </a:extLst>
          </p:cNvPr>
          <p:cNvSpPr/>
          <p:nvPr/>
        </p:nvSpPr>
        <p:spPr>
          <a:xfrm>
            <a:off x="4732293" y="3901406"/>
            <a:ext cx="1026160" cy="666958"/>
          </a:xfrm>
          <a:prstGeom prst="rightArrow">
            <a:avLst/>
          </a:prstGeom>
          <a:solidFill>
            <a:srgbClr val="2E30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 name="Right Arrow 38">
            <a:extLst>
              <a:ext uri="{FF2B5EF4-FFF2-40B4-BE49-F238E27FC236}">
                <a16:creationId xmlns:a16="http://schemas.microsoft.com/office/drawing/2014/main" id="{651E01EE-DAE5-9197-64CE-5820CBB60A43}"/>
              </a:ext>
            </a:extLst>
          </p:cNvPr>
          <p:cNvSpPr/>
          <p:nvPr/>
        </p:nvSpPr>
        <p:spPr>
          <a:xfrm>
            <a:off x="6266407" y="5405969"/>
            <a:ext cx="1026160" cy="666958"/>
          </a:xfrm>
          <a:prstGeom prst="rightArrow">
            <a:avLst/>
          </a:prstGeom>
          <a:solidFill>
            <a:srgbClr val="2E308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83438D7D-EFB3-8FA1-313A-C3B720BFE848}"/>
              </a:ext>
            </a:extLst>
          </p:cNvPr>
          <p:cNvSpPr/>
          <p:nvPr/>
        </p:nvSpPr>
        <p:spPr>
          <a:xfrm>
            <a:off x="3887058" y="640477"/>
            <a:ext cx="3529239" cy="908333"/>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FEDA3D12-6B8B-B89F-6BBE-D7B87AC5E6B1}"/>
              </a:ext>
            </a:extLst>
          </p:cNvPr>
          <p:cNvSpPr txBox="1"/>
          <p:nvPr/>
        </p:nvSpPr>
        <p:spPr>
          <a:xfrm>
            <a:off x="4576331" y="720130"/>
            <a:ext cx="2989432" cy="786049"/>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Using keywords, terminologies, and jargons as same as the source documents can help to produce accurate and reliable responses.</a:t>
            </a:r>
          </a:p>
        </p:txBody>
      </p:sp>
      <p:pic>
        <p:nvPicPr>
          <p:cNvPr id="42" name="Picture 2" descr="Idea - Free technology icons">
            <a:extLst>
              <a:ext uri="{FF2B5EF4-FFF2-40B4-BE49-F238E27FC236}">
                <a16:creationId xmlns:a16="http://schemas.microsoft.com/office/drawing/2014/main" id="{0F8556DF-7BB4-7677-1DEC-29868AFE74BF}"/>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3896109" y="745223"/>
            <a:ext cx="620776" cy="62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72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9866A2-FB41-C639-2FE8-142DEA254094}"/>
              </a:ext>
            </a:extLst>
          </p:cNvPr>
          <p:cNvSpPr>
            <a:spLocks noGrp="1"/>
          </p:cNvSpPr>
          <p:nvPr>
            <p:ph type="sldNum" sz="quarter" idx="4"/>
          </p:nvPr>
        </p:nvSpPr>
        <p:spPr/>
        <p:txBody>
          <a:bodyPr/>
          <a:lstStyle/>
          <a:p>
            <a:fld id="{67C3F941-3FEE-EA40-8EAD-E8A0CA148F63}" type="slidenum">
              <a:rPr lang="en-US" smtClean="0"/>
              <a:pPr/>
              <a:t>22</a:t>
            </a:fld>
            <a:endParaRPr lang="en-US"/>
          </a:p>
        </p:txBody>
      </p:sp>
      <p:sp>
        <p:nvSpPr>
          <p:cNvPr id="27" name="Rectangle 26">
            <a:extLst>
              <a:ext uri="{FF2B5EF4-FFF2-40B4-BE49-F238E27FC236}">
                <a16:creationId xmlns:a16="http://schemas.microsoft.com/office/drawing/2014/main" id="{C60CD210-BDB9-1FDD-0B41-C92A50CA4E2E}"/>
              </a:ext>
            </a:extLst>
          </p:cNvPr>
          <p:cNvSpPr/>
          <p:nvPr/>
        </p:nvSpPr>
        <p:spPr>
          <a:xfrm>
            <a:off x="-16130" y="500675"/>
            <a:ext cx="12191999" cy="572323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8" name="Straight Connector 27">
            <a:extLst>
              <a:ext uri="{FF2B5EF4-FFF2-40B4-BE49-F238E27FC236}">
                <a16:creationId xmlns:a16="http://schemas.microsoft.com/office/drawing/2014/main" id="{B41EE55D-4B0D-8A9B-CA6D-8AC642E25372}"/>
              </a:ext>
            </a:extLst>
          </p:cNvPr>
          <p:cNvCxnSpPr>
            <a:cxnSpLocks/>
          </p:cNvCxnSpPr>
          <p:nvPr/>
        </p:nvCxnSpPr>
        <p:spPr>
          <a:xfrm>
            <a:off x="3768165" y="753319"/>
            <a:ext cx="0" cy="686410"/>
          </a:xfrm>
          <a:prstGeom prst="line">
            <a:avLst/>
          </a:prstGeom>
          <a:noFill/>
          <a:ln w="12700" cap="flat" cmpd="sng" algn="ctr">
            <a:solidFill>
              <a:srgbClr val="FFFFFF">
                <a:lumMod val="85000"/>
              </a:srgbClr>
            </a:solidFill>
            <a:prstDash val="solid"/>
            <a:miter lim="800000"/>
          </a:ln>
          <a:effectLst/>
        </p:spPr>
      </p:cxnSp>
      <p:sp>
        <p:nvSpPr>
          <p:cNvPr id="29" name="Rectangle 28">
            <a:extLst>
              <a:ext uri="{FF2B5EF4-FFF2-40B4-BE49-F238E27FC236}">
                <a16:creationId xmlns:a16="http://schemas.microsoft.com/office/drawing/2014/main" id="{5AB17AC8-A5B4-376C-19BB-DA80234F38B9}"/>
              </a:ext>
            </a:extLst>
          </p:cNvPr>
          <p:cNvSpPr/>
          <p:nvPr/>
        </p:nvSpPr>
        <p:spPr>
          <a:xfrm>
            <a:off x="3887058" y="640477"/>
            <a:ext cx="3529239" cy="1020586"/>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0" name="Picture 2" descr="Idea - Free technology icons">
            <a:extLst>
              <a:ext uri="{FF2B5EF4-FFF2-40B4-BE49-F238E27FC236}">
                <a16:creationId xmlns:a16="http://schemas.microsoft.com/office/drawing/2014/main" id="{C5982B28-0C26-3564-12C2-570C01CE9C6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896109" y="745223"/>
            <a:ext cx="620776" cy="62077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1EAD94D-B0F8-A03A-A256-32E60A476BD2}"/>
              </a:ext>
            </a:extLst>
          </p:cNvPr>
          <p:cNvSpPr txBox="1"/>
          <p:nvPr/>
        </p:nvSpPr>
        <p:spPr>
          <a:xfrm>
            <a:off x="787286" y="745223"/>
            <a:ext cx="2289858" cy="294183"/>
          </a:xfrm>
          <a:prstGeom prst="rect">
            <a:avLst/>
          </a:prstGeom>
          <a:noFill/>
        </p:spPr>
        <p:txBody>
          <a:bodyPr wrap="none" rtlCol="0">
            <a:spAutoFit/>
          </a:bodyPr>
          <a:lstStyle/>
          <a:p>
            <a:pPr>
              <a:lnSpc>
                <a:spcPct val="80000"/>
              </a:lnSpc>
              <a:defRPr/>
            </a:pPr>
            <a:r>
              <a:rPr lang="en-US" sz="1600" b="1">
                <a:solidFill>
                  <a:srgbClr val="00B0F0"/>
                </a:solidFill>
                <a:latin typeface="Peak Sans Bold" pitchFamily="2" charset="77"/>
              </a:rPr>
              <a:t>Obsolete/Outdated Data</a:t>
            </a:r>
          </a:p>
        </p:txBody>
      </p:sp>
      <p:sp>
        <p:nvSpPr>
          <p:cNvPr id="32" name="TextBox 31">
            <a:extLst>
              <a:ext uri="{FF2B5EF4-FFF2-40B4-BE49-F238E27FC236}">
                <a16:creationId xmlns:a16="http://schemas.microsoft.com/office/drawing/2014/main" id="{29A82268-6A0F-FE6C-86F0-6AB9BF4D2907}"/>
              </a:ext>
            </a:extLst>
          </p:cNvPr>
          <p:cNvSpPr txBox="1"/>
          <p:nvPr/>
        </p:nvSpPr>
        <p:spPr>
          <a:xfrm>
            <a:off x="4459187" y="702659"/>
            <a:ext cx="2841222" cy="958404"/>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Better the source data, better the results. Cleanup source systems and/or identifying and implementing data filtering and cleansing logics.</a:t>
            </a:r>
          </a:p>
        </p:txBody>
      </p:sp>
      <p:pic>
        <p:nvPicPr>
          <p:cNvPr id="33" name="Picture 4" descr="Data cleaning Generic gradient outline icon">
            <a:hlinkClick r:id="rId4"/>
            <a:extLst>
              <a:ext uri="{FF2B5EF4-FFF2-40B4-BE49-F238E27FC236}">
                <a16:creationId xmlns:a16="http://schemas.microsoft.com/office/drawing/2014/main" id="{25EC5176-4113-D4CF-22B2-57F417C7AF7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3350" y="634095"/>
            <a:ext cx="786049" cy="78604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6449CFE-05A5-EF53-BC51-CF07D79BD72C}"/>
              </a:ext>
            </a:extLst>
          </p:cNvPr>
          <p:cNvSpPr txBox="1"/>
          <p:nvPr/>
        </p:nvSpPr>
        <p:spPr>
          <a:xfrm>
            <a:off x="809468" y="987973"/>
            <a:ext cx="3001577" cy="441339"/>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Incorrect answers from incorrect data in source.</a:t>
            </a:r>
          </a:p>
        </p:txBody>
      </p:sp>
      <p:pic>
        <p:nvPicPr>
          <p:cNvPr id="35" name="Picture 34">
            <a:extLst>
              <a:ext uri="{FF2B5EF4-FFF2-40B4-BE49-F238E27FC236}">
                <a16:creationId xmlns:a16="http://schemas.microsoft.com/office/drawing/2014/main" id="{3151ACE5-C0B8-D8BC-28A7-7BBD86A173BE}"/>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281806" y="1570714"/>
            <a:ext cx="3529239" cy="2295286"/>
          </a:xfrm>
          <a:prstGeom prst="rect">
            <a:avLst/>
          </a:prstGeom>
        </p:spPr>
      </p:pic>
      <p:pic>
        <p:nvPicPr>
          <p:cNvPr id="36" name="Picture 35">
            <a:extLst>
              <a:ext uri="{FF2B5EF4-FFF2-40B4-BE49-F238E27FC236}">
                <a16:creationId xmlns:a16="http://schemas.microsoft.com/office/drawing/2014/main" id="{7BAF029B-3369-3739-55C0-B02017D70840}"/>
              </a:ext>
            </a:extLst>
          </p:cNvPr>
          <p:cNvPicPr>
            <a:picLocks noChangeAspect="1"/>
          </p:cNvPicPr>
          <p:nvPr/>
        </p:nvPicPr>
        <p:blipFill>
          <a:blip r:embed="rId7"/>
          <a:stretch>
            <a:fillRect/>
          </a:stretch>
        </p:blipFill>
        <p:spPr>
          <a:xfrm>
            <a:off x="3768165" y="2020270"/>
            <a:ext cx="4095558" cy="2998966"/>
          </a:xfrm>
          <a:prstGeom prst="rect">
            <a:avLst/>
          </a:prstGeom>
        </p:spPr>
      </p:pic>
      <p:pic>
        <p:nvPicPr>
          <p:cNvPr id="37" name="Picture 36">
            <a:extLst>
              <a:ext uri="{FF2B5EF4-FFF2-40B4-BE49-F238E27FC236}">
                <a16:creationId xmlns:a16="http://schemas.microsoft.com/office/drawing/2014/main" id="{DCBF0AA2-BC3F-8BE7-6BE7-B6CC135B29F6}"/>
              </a:ext>
            </a:extLst>
          </p:cNvPr>
          <p:cNvPicPr>
            <a:picLocks noChangeAspect="1"/>
          </p:cNvPicPr>
          <p:nvPr/>
        </p:nvPicPr>
        <p:blipFill>
          <a:blip r:embed="rId8"/>
          <a:stretch>
            <a:fillRect/>
          </a:stretch>
        </p:blipFill>
        <p:spPr>
          <a:xfrm>
            <a:off x="7601329" y="987973"/>
            <a:ext cx="4400586" cy="5194774"/>
          </a:xfrm>
          <a:prstGeom prst="rect">
            <a:avLst/>
          </a:prstGeom>
        </p:spPr>
      </p:pic>
      <p:pic>
        <p:nvPicPr>
          <p:cNvPr id="38" name="Picture 37">
            <a:extLst>
              <a:ext uri="{FF2B5EF4-FFF2-40B4-BE49-F238E27FC236}">
                <a16:creationId xmlns:a16="http://schemas.microsoft.com/office/drawing/2014/main" id="{A3E819F4-865F-4A97-CF9A-439B67242E8B}"/>
              </a:ext>
            </a:extLst>
          </p:cNvPr>
          <p:cNvPicPr>
            <a:picLocks noChangeAspect="1"/>
          </p:cNvPicPr>
          <p:nvPr/>
        </p:nvPicPr>
        <p:blipFill>
          <a:blip r:embed="rId9"/>
          <a:stretch>
            <a:fillRect/>
          </a:stretch>
        </p:blipFill>
        <p:spPr>
          <a:xfrm>
            <a:off x="260752" y="3723638"/>
            <a:ext cx="3852812" cy="2485875"/>
          </a:xfrm>
          <a:prstGeom prst="rect">
            <a:avLst/>
          </a:prstGeom>
        </p:spPr>
      </p:pic>
      <p:pic>
        <p:nvPicPr>
          <p:cNvPr id="39" name="Picture 38">
            <a:extLst>
              <a:ext uri="{FF2B5EF4-FFF2-40B4-BE49-F238E27FC236}">
                <a16:creationId xmlns:a16="http://schemas.microsoft.com/office/drawing/2014/main" id="{9140C251-9CE3-BB56-095D-2DC5311A4FBD}"/>
              </a:ext>
            </a:extLst>
          </p:cNvPr>
          <p:cNvPicPr>
            <a:picLocks noChangeAspect="1"/>
          </p:cNvPicPr>
          <p:nvPr/>
        </p:nvPicPr>
        <p:blipFill>
          <a:blip r:embed="rId10"/>
          <a:stretch>
            <a:fillRect/>
          </a:stretch>
        </p:blipFill>
        <p:spPr>
          <a:xfrm>
            <a:off x="1641505" y="3450542"/>
            <a:ext cx="3593649" cy="766064"/>
          </a:xfrm>
          <a:prstGeom prst="rect">
            <a:avLst/>
          </a:prstGeom>
        </p:spPr>
      </p:pic>
      <p:pic>
        <p:nvPicPr>
          <p:cNvPr id="40" name="Picture 39">
            <a:extLst>
              <a:ext uri="{FF2B5EF4-FFF2-40B4-BE49-F238E27FC236}">
                <a16:creationId xmlns:a16="http://schemas.microsoft.com/office/drawing/2014/main" id="{9A146906-0EA2-7F48-74AA-D306610C5289}"/>
              </a:ext>
            </a:extLst>
          </p:cNvPr>
          <p:cNvPicPr>
            <a:picLocks noChangeAspect="1"/>
          </p:cNvPicPr>
          <p:nvPr/>
        </p:nvPicPr>
        <p:blipFill>
          <a:blip r:embed="rId11"/>
          <a:stretch>
            <a:fillRect/>
          </a:stretch>
        </p:blipFill>
        <p:spPr>
          <a:xfrm>
            <a:off x="3009004" y="5220437"/>
            <a:ext cx="4839218" cy="831095"/>
          </a:xfrm>
          <a:prstGeom prst="rect">
            <a:avLst/>
          </a:prstGeom>
        </p:spPr>
      </p:pic>
      <p:pic>
        <p:nvPicPr>
          <p:cNvPr id="41" name="Picture 40">
            <a:extLst>
              <a:ext uri="{FF2B5EF4-FFF2-40B4-BE49-F238E27FC236}">
                <a16:creationId xmlns:a16="http://schemas.microsoft.com/office/drawing/2014/main" id="{B34AD9F4-A730-F73F-8119-3C5582120ED8}"/>
              </a:ext>
            </a:extLst>
          </p:cNvPr>
          <p:cNvPicPr>
            <a:picLocks noChangeAspect="1"/>
          </p:cNvPicPr>
          <p:nvPr/>
        </p:nvPicPr>
        <p:blipFill>
          <a:blip r:embed="rId12" cstate="hqprint">
            <a:extLst>
              <a:ext uri="{28A0092B-C50C-407E-A947-70E740481C1C}">
                <a14:useLocalDpi xmlns:a14="http://schemas.microsoft.com/office/drawing/2010/main"/>
              </a:ext>
            </a:extLst>
          </a:blip>
          <a:srcRect/>
          <a:stretch/>
        </p:blipFill>
        <p:spPr>
          <a:xfrm>
            <a:off x="921219" y="2173487"/>
            <a:ext cx="1286993" cy="273224"/>
          </a:xfrm>
          <a:prstGeom prst="rect">
            <a:avLst/>
          </a:prstGeom>
          <a:ln w="19050">
            <a:solidFill>
              <a:srgbClr val="00B050"/>
            </a:solidFill>
          </a:ln>
        </p:spPr>
      </p:pic>
      <p:sp>
        <p:nvSpPr>
          <p:cNvPr id="42" name="Rectangle 41">
            <a:extLst>
              <a:ext uri="{FF2B5EF4-FFF2-40B4-BE49-F238E27FC236}">
                <a16:creationId xmlns:a16="http://schemas.microsoft.com/office/drawing/2014/main" id="{A447DF8B-CE5F-3AEE-9CD3-C4DF6894E1F5}"/>
              </a:ext>
            </a:extLst>
          </p:cNvPr>
          <p:cNvSpPr/>
          <p:nvPr/>
        </p:nvSpPr>
        <p:spPr>
          <a:xfrm>
            <a:off x="3264245" y="3874865"/>
            <a:ext cx="1622715" cy="280601"/>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6296C70E-919C-B756-E9EC-D12CB9B29CB3}"/>
              </a:ext>
            </a:extLst>
          </p:cNvPr>
          <p:cNvSpPr/>
          <p:nvPr/>
        </p:nvSpPr>
        <p:spPr>
          <a:xfrm>
            <a:off x="4287519" y="5554164"/>
            <a:ext cx="3139855" cy="336471"/>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C3C8687D-B754-87C9-2C43-0B644E7A5C7E}"/>
              </a:ext>
            </a:extLst>
          </p:cNvPr>
          <p:cNvSpPr/>
          <p:nvPr/>
        </p:nvSpPr>
        <p:spPr>
          <a:xfrm>
            <a:off x="4387280" y="4640929"/>
            <a:ext cx="2913129" cy="269997"/>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9B04E42D-E26D-3940-9D72-33DD40525407}"/>
              </a:ext>
            </a:extLst>
          </p:cNvPr>
          <p:cNvSpPr/>
          <p:nvPr/>
        </p:nvSpPr>
        <p:spPr>
          <a:xfrm>
            <a:off x="8048755" y="4048371"/>
            <a:ext cx="3757165" cy="513470"/>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9A5FA43C-1D7E-9BEA-F295-D6B4B213107F}"/>
              </a:ext>
            </a:extLst>
          </p:cNvPr>
          <p:cNvSpPr/>
          <p:nvPr/>
        </p:nvSpPr>
        <p:spPr>
          <a:xfrm>
            <a:off x="2712157" y="2452680"/>
            <a:ext cx="979995" cy="466554"/>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A11266E6-0FD4-89C1-D380-D0368783A58F}"/>
              </a:ext>
            </a:extLst>
          </p:cNvPr>
          <p:cNvSpPr/>
          <p:nvPr/>
        </p:nvSpPr>
        <p:spPr>
          <a:xfrm>
            <a:off x="307781" y="5128036"/>
            <a:ext cx="1900431" cy="1229289"/>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Title 2">
            <a:extLst>
              <a:ext uri="{FF2B5EF4-FFF2-40B4-BE49-F238E27FC236}">
                <a16:creationId xmlns:a16="http://schemas.microsoft.com/office/drawing/2014/main" id="{33F6DC0A-21E5-7468-86C0-72764A2FB64E}"/>
              </a:ext>
            </a:extLst>
          </p:cNvPr>
          <p:cNvSpPr>
            <a:spLocks noGrp="1"/>
          </p:cNvSpPr>
          <p:nvPr>
            <p:ph type="title"/>
          </p:nvPr>
        </p:nvSpPr>
        <p:spPr>
          <a:xfrm>
            <a:off x="52108" y="49827"/>
            <a:ext cx="11541143" cy="931327"/>
          </a:xfrm>
        </p:spPr>
        <p:txBody>
          <a:bodyPr/>
          <a:lstStyle/>
          <a:p>
            <a:r>
              <a:rPr lang="en-US" sz="3200"/>
              <a:t>DEMO – LIMITATION &amp; WORKAROUNDS</a:t>
            </a:r>
          </a:p>
        </p:txBody>
      </p:sp>
    </p:spTree>
    <p:extLst>
      <p:ext uri="{BB962C8B-B14F-4D97-AF65-F5344CB8AC3E}">
        <p14:creationId xmlns:p14="http://schemas.microsoft.com/office/powerpoint/2010/main" val="3697833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889461-FD0C-F54C-01F9-7659148F6B4E}"/>
              </a:ext>
            </a:extLst>
          </p:cNvPr>
          <p:cNvSpPr>
            <a:spLocks noGrp="1"/>
          </p:cNvSpPr>
          <p:nvPr>
            <p:ph type="sldNum" sz="quarter" idx="4"/>
          </p:nvPr>
        </p:nvSpPr>
        <p:spPr/>
        <p:txBody>
          <a:bodyPr/>
          <a:lstStyle/>
          <a:p>
            <a:fld id="{67C3F941-3FEE-EA40-8EAD-E8A0CA148F63}" type="slidenum">
              <a:rPr lang="en-US" smtClean="0"/>
              <a:pPr/>
              <a:t>23</a:t>
            </a:fld>
            <a:endParaRPr lang="en-US"/>
          </a:p>
        </p:txBody>
      </p:sp>
      <p:sp>
        <p:nvSpPr>
          <p:cNvPr id="28" name="Rectangle 27">
            <a:extLst>
              <a:ext uri="{FF2B5EF4-FFF2-40B4-BE49-F238E27FC236}">
                <a16:creationId xmlns:a16="http://schemas.microsoft.com/office/drawing/2014/main" id="{F9E72B45-B06F-2589-E3D0-057D97D291BF}"/>
              </a:ext>
            </a:extLst>
          </p:cNvPr>
          <p:cNvSpPr/>
          <p:nvPr/>
        </p:nvSpPr>
        <p:spPr>
          <a:xfrm>
            <a:off x="-16130" y="500675"/>
            <a:ext cx="12191999" cy="5756331"/>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9" name="Straight Connector 28">
            <a:extLst>
              <a:ext uri="{FF2B5EF4-FFF2-40B4-BE49-F238E27FC236}">
                <a16:creationId xmlns:a16="http://schemas.microsoft.com/office/drawing/2014/main" id="{D637A39B-160B-B678-6848-F9C977460F33}"/>
              </a:ext>
            </a:extLst>
          </p:cNvPr>
          <p:cNvCxnSpPr>
            <a:cxnSpLocks/>
          </p:cNvCxnSpPr>
          <p:nvPr/>
        </p:nvCxnSpPr>
        <p:spPr>
          <a:xfrm>
            <a:off x="3768165" y="753319"/>
            <a:ext cx="0" cy="686410"/>
          </a:xfrm>
          <a:prstGeom prst="line">
            <a:avLst/>
          </a:prstGeom>
          <a:noFill/>
          <a:ln w="12700" cap="flat" cmpd="sng" algn="ctr">
            <a:solidFill>
              <a:srgbClr val="FFFFFF">
                <a:lumMod val="85000"/>
              </a:srgbClr>
            </a:solidFill>
            <a:prstDash val="solid"/>
            <a:miter lim="800000"/>
          </a:ln>
          <a:effectLst/>
        </p:spPr>
      </p:cxnSp>
      <p:sp>
        <p:nvSpPr>
          <p:cNvPr id="30" name="Rectangle 29">
            <a:extLst>
              <a:ext uri="{FF2B5EF4-FFF2-40B4-BE49-F238E27FC236}">
                <a16:creationId xmlns:a16="http://schemas.microsoft.com/office/drawing/2014/main" id="{0C737F95-7C80-D242-F5D2-128E558DD5D9}"/>
              </a:ext>
            </a:extLst>
          </p:cNvPr>
          <p:cNvSpPr/>
          <p:nvPr/>
        </p:nvSpPr>
        <p:spPr>
          <a:xfrm>
            <a:off x="3887058" y="640477"/>
            <a:ext cx="3529239" cy="908333"/>
          </a:xfrm>
          <a:prstGeom prst="rect">
            <a:avLst/>
          </a:prstGeom>
          <a:solidFill>
            <a:srgbClr val="0127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1" name="Picture 2" descr="Idea - Free technology icons">
            <a:extLst>
              <a:ext uri="{FF2B5EF4-FFF2-40B4-BE49-F238E27FC236}">
                <a16:creationId xmlns:a16="http://schemas.microsoft.com/office/drawing/2014/main" id="{B39C5925-F4CB-BA23-AED3-C336B8C0C479}"/>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896109" y="745223"/>
            <a:ext cx="620776" cy="62077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blue and black outline of a square with a arrow pointing down&#10;&#10;Description automatically generated">
            <a:extLst>
              <a:ext uri="{FF2B5EF4-FFF2-40B4-BE49-F238E27FC236}">
                <a16:creationId xmlns:a16="http://schemas.microsoft.com/office/drawing/2014/main" id="{53550F7A-4100-F200-A77F-796269462E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77670" y="733557"/>
            <a:ext cx="635788" cy="635788"/>
          </a:xfrm>
          <a:prstGeom prst="rect">
            <a:avLst/>
          </a:prstGeom>
        </p:spPr>
      </p:pic>
      <p:sp>
        <p:nvSpPr>
          <p:cNvPr id="33" name="TextBox 32">
            <a:extLst>
              <a:ext uri="{FF2B5EF4-FFF2-40B4-BE49-F238E27FC236}">
                <a16:creationId xmlns:a16="http://schemas.microsoft.com/office/drawing/2014/main" id="{6B6709A7-616D-699E-BF9C-DAB52D95D55F}"/>
              </a:ext>
            </a:extLst>
          </p:cNvPr>
          <p:cNvSpPr txBox="1"/>
          <p:nvPr/>
        </p:nvSpPr>
        <p:spPr>
          <a:xfrm>
            <a:off x="809296" y="743478"/>
            <a:ext cx="2128211" cy="294183"/>
          </a:xfrm>
          <a:prstGeom prst="rect">
            <a:avLst/>
          </a:prstGeom>
          <a:noFill/>
        </p:spPr>
        <p:txBody>
          <a:bodyPr wrap="none" rtlCol="0">
            <a:spAutoFit/>
          </a:bodyPr>
          <a:lstStyle/>
          <a:p>
            <a:pPr>
              <a:lnSpc>
                <a:spcPct val="80000"/>
              </a:lnSpc>
              <a:defRPr/>
            </a:pPr>
            <a:r>
              <a:rPr lang="en-US" sz="1600" b="1">
                <a:solidFill>
                  <a:srgbClr val="00B0F0"/>
                </a:solidFill>
                <a:latin typeface="Peak Sans Bold" pitchFamily="2" charset="77"/>
              </a:rPr>
              <a:t>Context Size Limitation</a:t>
            </a:r>
          </a:p>
        </p:txBody>
      </p:sp>
      <p:sp>
        <p:nvSpPr>
          <p:cNvPr id="34" name="TextBox 33">
            <a:extLst>
              <a:ext uri="{FF2B5EF4-FFF2-40B4-BE49-F238E27FC236}">
                <a16:creationId xmlns:a16="http://schemas.microsoft.com/office/drawing/2014/main" id="{8CEC4F73-206E-3232-16BA-C53E2EAE4C0E}"/>
              </a:ext>
            </a:extLst>
          </p:cNvPr>
          <p:cNvSpPr txBox="1"/>
          <p:nvPr/>
        </p:nvSpPr>
        <p:spPr>
          <a:xfrm>
            <a:off x="4413307" y="713928"/>
            <a:ext cx="3232638" cy="786049"/>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Targeted questions on specific content provides better results versus, generic question which require large amount of data to be analyzed.</a:t>
            </a:r>
          </a:p>
        </p:txBody>
      </p:sp>
      <p:sp>
        <p:nvSpPr>
          <p:cNvPr id="35" name="TextBox 34">
            <a:extLst>
              <a:ext uri="{FF2B5EF4-FFF2-40B4-BE49-F238E27FC236}">
                <a16:creationId xmlns:a16="http://schemas.microsoft.com/office/drawing/2014/main" id="{85A224FB-CE83-F7E7-61FB-87A68429038A}"/>
              </a:ext>
            </a:extLst>
          </p:cNvPr>
          <p:cNvSpPr txBox="1"/>
          <p:nvPr/>
        </p:nvSpPr>
        <p:spPr>
          <a:xfrm>
            <a:off x="813458" y="1006348"/>
            <a:ext cx="2960977" cy="441339"/>
          </a:xfrm>
          <a:prstGeom prst="rect">
            <a:avLst/>
          </a:prstGeom>
          <a:noFill/>
        </p:spPr>
        <p:txBody>
          <a:bodyPr wrap="square" rtlCol="0">
            <a:spAutoFit/>
          </a:bodyPr>
          <a:lstStyle/>
          <a:p>
            <a:pPr>
              <a:lnSpc>
                <a:spcPct val="80000"/>
              </a:lnSpc>
              <a:defRPr/>
            </a:pPr>
            <a:r>
              <a:rPr lang="en-US" sz="1400">
                <a:solidFill>
                  <a:srgbClr val="FFFFFF"/>
                </a:solidFill>
                <a:latin typeface="Peak Sans Regular" pitchFamily="2" charset="77"/>
              </a:rPr>
              <a:t>Limitation to process large amount of data in a Sigle query.</a:t>
            </a:r>
          </a:p>
        </p:txBody>
      </p:sp>
      <p:pic>
        <p:nvPicPr>
          <p:cNvPr id="36" name="Picture 35">
            <a:extLst>
              <a:ext uri="{FF2B5EF4-FFF2-40B4-BE49-F238E27FC236}">
                <a16:creationId xmlns:a16="http://schemas.microsoft.com/office/drawing/2014/main" id="{6A445758-2F38-F91D-C51B-58CB43CEA09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62849" y="1810877"/>
            <a:ext cx="2481757" cy="4336317"/>
          </a:xfrm>
          <a:prstGeom prst="rect">
            <a:avLst/>
          </a:prstGeom>
        </p:spPr>
      </p:pic>
      <p:pic>
        <p:nvPicPr>
          <p:cNvPr id="37" name="Picture 36">
            <a:extLst>
              <a:ext uri="{FF2B5EF4-FFF2-40B4-BE49-F238E27FC236}">
                <a16:creationId xmlns:a16="http://schemas.microsoft.com/office/drawing/2014/main" id="{74AC76F4-86C7-D8F7-8932-74A0DD9E3E07}"/>
              </a:ext>
            </a:extLst>
          </p:cNvPr>
          <p:cNvPicPr>
            <a:picLocks noChangeAspect="1"/>
          </p:cNvPicPr>
          <p:nvPr/>
        </p:nvPicPr>
        <p:blipFill>
          <a:blip r:embed="rId6"/>
          <a:stretch>
            <a:fillRect/>
          </a:stretch>
        </p:blipFill>
        <p:spPr>
          <a:xfrm>
            <a:off x="1287780" y="2107487"/>
            <a:ext cx="1689472" cy="1561072"/>
          </a:xfrm>
          <a:prstGeom prst="rect">
            <a:avLst/>
          </a:prstGeom>
        </p:spPr>
      </p:pic>
      <p:pic>
        <p:nvPicPr>
          <p:cNvPr id="38" name="Picture 37">
            <a:extLst>
              <a:ext uri="{FF2B5EF4-FFF2-40B4-BE49-F238E27FC236}">
                <a16:creationId xmlns:a16="http://schemas.microsoft.com/office/drawing/2014/main" id="{F6803389-BF9A-D3F4-542A-7E1754CE73E4}"/>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3253707" y="2709859"/>
            <a:ext cx="4293869" cy="3547147"/>
          </a:xfrm>
          <a:prstGeom prst="rect">
            <a:avLst/>
          </a:prstGeom>
        </p:spPr>
      </p:pic>
      <p:pic>
        <p:nvPicPr>
          <p:cNvPr id="39" name="Picture 38">
            <a:extLst>
              <a:ext uri="{FF2B5EF4-FFF2-40B4-BE49-F238E27FC236}">
                <a16:creationId xmlns:a16="http://schemas.microsoft.com/office/drawing/2014/main" id="{72DE699C-2C33-F316-629F-3D76BC8CCFB6}"/>
              </a:ext>
            </a:extLst>
          </p:cNvPr>
          <p:cNvPicPr>
            <a:picLocks noChangeAspect="1"/>
          </p:cNvPicPr>
          <p:nvPr/>
        </p:nvPicPr>
        <p:blipFill>
          <a:blip r:embed="rId8"/>
          <a:stretch>
            <a:fillRect/>
          </a:stretch>
        </p:blipFill>
        <p:spPr>
          <a:xfrm>
            <a:off x="3151022" y="1710557"/>
            <a:ext cx="4293869" cy="951843"/>
          </a:xfrm>
          <a:prstGeom prst="rect">
            <a:avLst/>
          </a:prstGeom>
        </p:spPr>
      </p:pic>
      <p:pic>
        <p:nvPicPr>
          <p:cNvPr id="40" name="Picture 39">
            <a:extLst>
              <a:ext uri="{FF2B5EF4-FFF2-40B4-BE49-F238E27FC236}">
                <a16:creationId xmlns:a16="http://schemas.microsoft.com/office/drawing/2014/main" id="{D6F1EE75-1B2D-08AA-7133-94092548A09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7716754" y="985857"/>
            <a:ext cx="4215846" cy="907743"/>
          </a:xfrm>
          <a:prstGeom prst="rect">
            <a:avLst/>
          </a:prstGeom>
        </p:spPr>
      </p:pic>
      <p:pic>
        <p:nvPicPr>
          <p:cNvPr id="41" name="Picture 40">
            <a:extLst>
              <a:ext uri="{FF2B5EF4-FFF2-40B4-BE49-F238E27FC236}">
                <a16:creationId xmlns:a16="http://schemas.microsoft.com/office/drawing/2014/main" id="{C609DB4D-26C3-27F6-D17B-B315BB83093B}"/>
              </a:ext>
            </a:extLst>
          </p:cNvPr>
          <p:cNvPicPr>
            <a:picLocks noChangeAspect="1"/>
          </p:cNvPicPr>
          <p:nvPr/>
        </p:nvPicPr>
        <p:blipFill>
          <a:blip r:embed="rId10"/>
          <a:stretch>
            <a:fillRect/>
          </a:stretch>
        </p:blipFill>
        <p:spPr>
          <a:xfrm>
            <a:off x="7824031" y="2088949"/>
            <a:ext cx="4132745" cy="4181799"/>
          </a:xfrm>
          <a:prstGeom prst="rect">
            <a:avLst/>
          </a:prstGeom>
        </p:spPr>
      </p:pic>
      <p:sp>
        <p:nvSpPr>
          <p:cNvPr id="42" name="Rectangle 41">
            <a:extLst>
              <a:ext uri="{FF2B5EF4-FFF2-40B4-BE49-F238E27FC236}">
                <a16:creationId xmlns:a16="http://schemas.microsoft.com/office/drawing/2014/main" id="{B424FB72-1722-4A2B-A33F-AC7F23B605EA}"/>
              </a:ext>
            </a:extLst>
          </p:cNvPr>
          <p:cNvSpPr/>
          <p:nvPr/>
        </p:nvSpPr>
        <p:spPr>
          <a:xfrm>
            <a:off x="10301351" y="2889984"/>
            <a:ext cx="1349876" cy="272260"/>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E755C6FF-95A3-0CEF-903F-0AF82913E3F5}"/>
              </a:ext>
            </a:extLst>
          </p:cNvPr>
          <p:cNvSpPr/>
          <p:nvPr/>
        </p:nvSpPr>
        <p:spPr>
          <a:xfrm>
            <a:off x="6096001" y="2257556"/>
            <a:ext cx="1066800" cy="269997"/>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BFCBC6C5-6B8D-5A71-136F-F156E0138D5C}"/>
              </a:ext>
            </a:extLst>
          </p:cNvPr>
          <p:cNvSpPr/>
          <p:nvPr/>
        </p:nvSpPr>
        <p:spPr>
          <a:xfrm>
            <a:off x="1340001" y="2141980"/>
            <a:ext cx="1581060" cy="1444500"/>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762ECA30-DE10-9D51-02A1-A38A934CCF28}"/>
              </a:ext>
            </a:extLst>
          </p:cNvPr>
          <p:cNvSpPr/>
          <p:nvPr/>
        </p:nvSpPr>
        <p:spPr>
          <a:xfrm>
            <a:off x="389060" y="4278714"/>
            <a:ext cx="1764205" cy="719711"/>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4ECAC343-16F5-0CAA-BD5D-451906AD9E10}"/>
              </a:ext>
            </a:extLst>
          </p:cNvPr>
          <p:cNvSpPr/>
          <p:nvPr/>
        </p:nvSpPr>
        <p:spPr>
          <a:xfrm>
            <a:off x="10766324" y="1569987"/>
            <a:ext cx="884903" cy="215843"/>
          </a:xfrm>
          <a:prstGeom prst="rect">
            <a:avLst/>
          </a:prstGeom>
          <a:noFill/>
          <a:ln w="19050" cap="flat" cmpd="sng" algn="ctr">
            <a:solidFill>
              <a:srgbClr val="2DB82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TextBox 46">
            <a:extLst>
              <a:ext uri="{FF2B5EF4-FFF2-40B4-BE49-F238E27FC236}">
                <a16:creationId xmlns:a16="http://schemas.microsoft.com/office/drawing/2014/main" id="{6AE7D3BE-D6AE-90E3-2256-4391AC909F6E}"/>
              </a:ext>
            </a:extLst>
          </p:cNvPr>
          <p:cNvSpPr txBox="1"/>
          <p:nvPr/>
        </p:nvSpPr>
        <p:spPr>
          <a:xfrm>
            <a:off x="1696065" y="3920056"/>
            <a:ext cx="914400" cy="204556"/>
          </a:xfrm>
          <a:prstGeom prst="rect">
            <a:avLst/>
          </a:prstGeom>
          <a:noFill/>
        </p:spPr>
        <p:txBody>
          <a:bodyPr wrap="none" lIns="0" tIns="0" rIns="0" bIns="0" rtlCol="0">
            <a:noAutofit/>
          </a:bodyPr>
          <a:lstStyle/>
          <a:p>
            <a:r>
              <a:rPr lang="en-US" sz="900">
                <a:solidFill>
                  <a:srgbClr val="000048"/>
                </a:solidFill>
                <a:latin typeface="Arial" panose="020B0604020202020204"/>
              </a:rPr>
              <a:t>Smoke Test</a:t>
            </a:r>
          </a:p>
        </p:txBody>
      </p:sp>
      <p:cxnSp>
        <p:nvCxnSpPr>
          <p:cNvPr id="48" name="Straight Arrow Connector 47">
            <a:extLst>
              <a:ext uri="{FF2B5EF4-FFF2-40B4-BE49-F238E27FC236}">
                <a16:creationId xmlns:a16="http://schemas.microsoft.com/office/drawing/2014/main" id="{18C9C6F5-1740-3071-9F88-0503973D6FCF}"/>
              </a:ext>
            </a:extLst>
          </p:cNvPr>
          <p:cNvCxnSpPr>
            <a:cxnSpLocks/>
          </p:cNvCxnSpPr>
          <p:nvPr/>
        </p:nvCxnSpPr>
        <p:spPr>
          <a:xfrm flipH="1">
            <a:off x="1287780" y="3987559"/>
            <a:ext cx="353725" cy="153106"/>
          </a:xfrm>
          <a:prstGeom prst="straightConnector1">
            <a:avLst/>
          </a:prstGeom>
          <a:noFill/>
          <a:ln w="6350" cap="flat" cmpd="sng" algn="ctr">
            <a:solidFill>
              <a:srgbClr val="2E308E"/>
            </a:solidFill>
            <a:prstDash val="solid"/>
            <a:miter lim="800000"/>
            <a:tailEnd type="triangle"/>
          </a:ln>
          <a:effectLst/>
        </p:spPr>
      </p:cxnSp>
      <p:sp>
        <p:nvSpPr>
          <p:cNvPr id="49" name="Rectangle 48">
            <a:extLst>
              <a:ext uri="{FF2B5EF4-FFF2-40B4-BE49-F238E27FC236}">
                <a16:creationId xmlns:a16="http://schemas.microsoft.com/office/drawing/2014/main" id="{6B5D04C8-49D6-3F9B-8945-11B7A206CF8F}"/>
              </a:ext>
            </a:extLst>
          </p:cNvPr>
          <p:cNvSpPr/>
          <p:nvPr/>
        </p:nvSpPr>
        <p:spPr>
          <a:xfrm>
            <a:off x="4206497" y="2872980"/>
            <a:ext cx="1248075" cy="263511"/>
          </a:xfrm>
          <a:prstGeom prst="rect">
            <a:avLst/>
          </a:prstGeom>
          <a:noFill/>
          <a:ln w="190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Title 2">
            <a:extLst>
              <a:ext uri="{FF2B5EF4-FFF2-40B4-BE49-F238E27FC236}">
                <a16:creationId xmlns:a16="http://schemas.microsoft.com/office/drawing/2014/main" id="{E936C4BA-3F4A-064A-95CE-D4E65FC2E7AA}"/>
              </a:ext>
            </a:extLst>
          </p:cNvPr>
          <p:cNvSpPr>
            <a:spLocks noGrp="1"/>
          </p:cNvSpPr>
          <p:nvPr>
            <p:ph type="title"/>
          </p:nvPr>
        </p:nvSpPr>
        <p:spPr>
          <a:xfrm>
            <a:off x="52108" y="49827"/>
            <a:ext cx="11541143" cy="931327"/>
          </a:xfrm>
        </p:spPr>
        <p:txBody>
          <a:bodyPr/>
          <a:lstStyle/>
          <a:p>
            <a:r>
              <a:rPr lang="en-US" sz="3200"/>
              <a:t>DEMO – LIMITATION &amp; WORKAROUNDS</a:t>
            </a:r>
          </a:p>
        </p:txBody>
      </p:sp>
    </p:spTree>
    <p:extLst>
      <p:ext uri="{BB962C8B-B14F-4D97-AF65-F5344CB8AC3E}">
        <p14:creationId xmlns:p14="http://schemas.microsoft.com/office/powerpoint/2010/main" val="951552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13A74-935E-44C9-7DD7-D8EA20659005}"/>
            </a:ext>
          </a:extLst>
        </p:cNvPr>
        <p:cNvGrpSpPr/>
        <p:nvPr/>
      </p:nvGrpSpPr>
      <p:grpSpPr>
        <a:xfrm>
          <a:off x="0" y="0"/>
          <a:ext cx="0" cy="0"/>
          <a:chOff x="0" y="0"/>
          <a:chExt cx="0" cy="0"/>
        </a:xfrm>
      </p:grpSpPr>
    </p:spTree>
    <p:extLst>
      <p:ext uri="{BB962C8B-B14F-4D97-AF65-F5344CB8AC3E}">
        <p14:creationId xmlns:p14="http://schemas.microsoft.com/office/powerpoint/2010/main" val="3642078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733016-5137-647A-3BA1-F4CEB57F3650}"/>
              </a:ext>
            </a:extLst>
          </p:cNvPr>
          <p:cNvSpPr>
            <a:spLocks noGrp="1"/>
          </p:cNvSpPr>
          <p:nvPr>
            <p:ph type="sldNum" sz="quarter" idx="4"/>
          </p:nvPr>
        </p:nvSpPr>
        <p:spPr/>
        <p:txBody>
          <a:bodyPr/>
          <a:lstStyle/>
          <a:p>
            <a:fld id="{67C3F941-3FEE-EA40-8EAD-E8A0CA148F63}" type="slidenum">
              <a:rPr lang="en-US" smtClean="0"/>
              <a:pPr/>
              <a:t>3</a:t>
            </a:fld>
            <a:endParaRPr lang="en-US"/>
          </a:p>
        </p:txBody>
      </p:sp>
      <p:sp>
        <p:nvSpPr>
          <p:cNvPr id="58" name="Rectangle 57">
            <a:extLst>
              <a:ext uri="{FF2B5EF4-FFF2-40B4-BE49-F238E27FC236}">
                <a16:creationId xmlns:a16="http://schemas.microsoft.com/office/drawing/2014/main" id="{11DAE69D-E5D8-F873-CB0C-B3461F9B759F}"/>
              </a:ext>
            </a:extLst>
          </p:cNvPr>
          <p:cNvSpPr/>
          <p:nvPr/>
        </p:nvSpPr>
        <p:spPr>
          <a:xfrm>
            <a:off x="0" y="300175"/>
            <a:ext cx="12192000" cy="960469"/>
          </a:xfrm>
          <a:prstGeom prst="rect">
            <a:avLst/>
          </a:prstGeom>
          <a:solidFill>
            <a:srgbClr val="000048">
              <a:lumMod val="75000"/>
              <a:alpha val="7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9" name="Title 3">
            <a:extLst>
              <a:ext uri="{FF2B5EF4-FFF2-40B4-BE49-F238E27FC236}">
                <a16:creationId xmlns:a16="http://schemas.microsoft.com/office/drawing/2014/main" id="{18D59A25-41CD-E089-D868-42A946F6CD05}"/>
              </a:ext>
            </a:extLst>
          </p:cNvPr>
          <p:cNvSpPr txBox="1">
            <a:spLocks/>
          </p:cNvSpPr>
          <p:nvPr/>
        </p:nvSpPr>
        <p:spPr>
          <a:xfrm>
            <a:off x="457198" y="557784"/>
            <a:ext cx="10808209" cy="3077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Arial" panose="020B0604020202020204"/>
                <a:ea typeface="+mj-ea"/>
                <a:cs typeface="+mj-cs"/>
              </a:rPr>
              <a:t>Test Manager Bot</a:t>
            </a:r>
          </a:p>
        </p:txBody>
      </p:sp>
      <p:pic>
        <p:nvPicPr>
          <p:cNvPr id="60" name="Picture 59" descr="A white lines and dots on a black background&#10;&#10;Description automatically generated">
            <a:extLst>
              <a:ext uri="{FF2B5EF4-FFF2-40B4-BE49-F238E27FC236}">
                <a16:creationId xmlns:a16="http://schemas.microsoft.com/office/drawing/2014/main" id="{FBE86C5F-F667-FF86-9B92-04B6C2A6A746}"/>
              </a:ext>
            </a:extLst>
          </p:cNvPr>
          <p:cNvPicPr>
            <a:picLocks noChangeAspect="1"/>
          </p:cNvPicPr>
          <p:nvPr/>
        </p:nvPicPr>
        <p:blipFill rotWithShape="1">
          <a:blip r:embed="rId4" cstate="hqprint">
            <a:alphaModFix amt="20000"/>
            <a:extLst>
              <a:ext uri="{28A0092B-C50C-407E-A947-70E740481C1C}">
                <a14:useLocalDpi xmlns:a14="http://schemas.microsoft.com/office/drawing/2010/main"/>
              </a:ext>
            </a:extLst>
          </a:blip>
          <a:srcRect/>
          <a:stretch/>
        </p:blipFill>
        <p:spPr>
          <a:xfrm flipH="1">
            <a:off x="2522632" y="4064150"/>
            <a:ext cx="2933600" cy="424678"/>
          </a:xfrm>
          <a:prstGeom prst="rect">
            <a:avLst/>
          </a:prstGeom>
        </p:spPr>
      </p:pic>
      <p:sp>
        <p:nvSpPr>
          <p:cNvPr id="61" name="Rectangle 60">
            <a:extLst>
              <a:ext uri="{FF2B5EF4-FFF2-40B4-BE49-F238E27FC236}">
                <a16:creationId xmlns:a16="http://schemas.microsoft.com/office/drawing/2014/main" id="{CB234BDA-0EB5-8B58-E3F5-464CD6EC37F3}"/>
              </a:ext>
            </a:extLst>
          </p:cNvPr>
          <p:cNvSpPr/>
          <p:nvPr/>
        </p:nvSpPr>
        <p:spPr>
          <a:xfrm>
            <a:off x="5485698" y="1624470"/>
            <a:ext cx="6154600" cy="3147836"/>
          </a:xfrm>
          <a:prstGeom prst="rect">
            <a:avLst/>
          </a:prstGeom>
          <a:solidFill>
            <a:srgbClr val="73FEFF">
              <a:alpha val="8797"/>
            </a:srgbClr>
          </a:solidFill>
          <a:ln w="25400" cap="flat" cmpd="sng" algn="ctr">
            <a:noFill/>
            <a:prstDash val="solid"/>
          </a:ln>
          <a:effectLst/>
        </p:spPr>
        <p:txBody>
          <a:bodyPr rtlCol="0" anchor="ctr"/>
          <a:lstStyle/>
          <a:p>
            <a:pPr algn="ctr">
              <a:buClr>
                <a:srgbClr val="000000"/>
              </a:buClr>
              <a:buFont typeface="Arial"/>
              <a:buNone/>
              <a:defRPr/>
            </a:pPr>
            <a:endParaRPr lang="en-US" sz="1600" kern="0">
              <a:solidFill>
                <a:srgbClr val="FFFFFF"/>
              </a:solidFill>
              <a:latin typeface="Arial"/>
              <a:sym typeface="Arial"/>
            </a:endParaRPr>
          </a:p>
        </p:txBody>
      </p:sp>
      <p:sp>
        <p:nvSpPr>
          <p:cNvPr id="62" name="Google Shape;73;p9">
            <a:extLst>
              <a:ext uri="{FF2B5EF4-FFF2-40B4-BE49-F238E27FC236}">
                <a16:creationId xmlns:a16="http://schemas.microsoft.com/office/drawing/2014/main" id="{7371119E-C93B-4DC7-A76F-E2E8568D62D3}"/>
              </a:ext>
            </a:extLst>
          </p:cNvPr>
          <p:cNvSpPr txBox="1">
            <a:spLocks/>
          </p:cNvSpPr>
          <p:nvPr/>
        </p:nvSpPr>
        <p:spPr>
          <a:xfrm>
            <a:off x="1198281" y="1562352"/>
            <a:ext cx="4235493" cy="27141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Idea Description: </a:t>
            </a:r>
          </a:p>
          <a:p>
            <a:pPr marL="0" marR="0" lvl="0" indent="0" algn="l" defTabSz="914400" rtl="0" eaLnBrk="1" fontAlgn="auto" latinLnBrk="0" hangingPunct="1">
              <a:lnSpc>
                <a:spcPct val="90000"/>
              </a:lnSpc>
              <a:spcBef>
                <a:spcPts val="600"/>
              </a:spcBef>
              <a:spcAft>
                <a:spcPts val="0"/>
              </a:spcAft>
              <a:buClr>
                <a:srgbClr val="FFD400"/>
              </a:buClr>
              <a:buSzPts val="1200"/>
              <a:buFont typeface="Lato"/>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The innovation aims to streamline manual QA tasks by integrating a dedicated QE Copilot. This innovative solution leverages machine learning algorithms to analyze existing test cases and business requirements, generating new test cases, identifying duplicates, and suggesting updates, and many more... This integration accelerates testing, enhances accuracy, and improves product quality insights for faster time-to-market.</a:t>
            </a:r>
          </a:p>
          <a:p>
            <a:pPr marL="0" marR="0" lvl="0" indent="0" algn="l" defTabSz="914400" rtl="0" eaLnBrk="1" fontAlgn="auto" latinLnBrk="0" hangingPunct="1">
              <a:lnSpc>
                <a:spcPct val="90000"/>
              </a:lnSpc>
              <a:spcBef>
                <a:spcPts val="600"/>
              </a:spcBef>
              <a:spcAft>
                <a:spcPts val="0"/>
              </a:spcAft>
              <a:buClr>
                <a:srgbClr val="FFD400"/>
              </a:buClr>
              <a:buSzPts val="1200"/>
              <a:buFont typeface="Lato"/>
              <a:buNone/>
              <a:tabLst/>
              <a:defRPr/>
            </a:pP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a:p>
            <a:pPr marL="0" marR="0" lvl="0" indent="0" algn="l" defTabSz="914400" rtl="0" eaLnBrk="1" fontAlgn="auto" latinLnBrk="0" hangingPunct="1">
              <a:lnSpc>
                <a:spcPct val="90000"/>
              </a:lnSpc>
              <a:spcBef>
                <a:spcPts val="600"/>
              </a:spcBef>
              <a:spcAft>
                <a:spcPts val="0"/>
              </a:spcAft>
              <a:buClr>
                <a:srgbClr val="FFD400"/>
              </a:buClr>
              <a:buSzPts val="1200"/>
              <a:buFont typeface="Lato"/>
              <a:buNone/>
              <a:tabLst/>
              <a:defRPr/>
            </a:pP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a:p>
            <a:pPr marL="0" marR="0" lvl="0" indent="0" algn="l" defTabSz="914400" rtl="0" eaLnBrk="1" fontAlgn="auto" latinLnBrk="0" hangingPunct="1">
              <a:lnSpc>
                <a:spcPct val="90000"/>
              </a:lnSpc>
              <a:spcBef>
                <a:spcPts val="600"/>
              </a:spcBef>
              <a:spcAft>
                <a:spcPts val="600"/>
              </a:spcAft>
              <a:buClr>
                <a:srgbClr val="FFD400"/>
              </a:buClr>
              <a:buSzPts val="1200"/>
              <a:buFont typeface="Lato"/>
              <a:buNone/>
              <a:tabLst/>
              <a:defRPr/>
            </a:pP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p:txBody>
      </p:sp>
      <p:sp>
        <p:nvSpPr>
          <p:cNvPr id="63" name="TextBox 62">
            <a:extLst>
              <a:ext uri="{FF2B5EF4-FFF2-40B4-BE49-F238E27FC236}">
                <a16:creationId xmlns:a16="http://schemas.microsoft.com/office/drawing/2014/main" id="{09BA0302-4D79-0370-0B3F-7525CFA7C436}"/>
              </a:ext>
            </a:extLst>
          </p:cNvPr>
          <p:cNvSpPr txBox="1"/>
          <p:nvPr/>
        </p:nvSpPr>
        <p:spPr>
          <a:xfrm>
            <a:off x="1183884" y="4167638"/>
            <a:ext cx="1779416" cy="2450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nSpc>
                <a:spcPct val="90000"/>
              </a:lnSpc>
              <a:buClr>
                <a:srgbClr val="FFD400"/>
              </a:buClr>
              <a:buSzPts val="1200"/>
              <a:buFont typeface="Lato"/>
              <a:buNone/>
              <a:defRPr b="1">
                <a:solidFill>
                  <a:schemeClr val="lt1"/>
                </a:solidFill>
                <a:latin typeface="Lato"/>
                <a:ea typeface="Lato"/>
                <a:cs typeface="Lato"/>
                <a:sym typeface="Lato"/>
              </a:defRPr>
            </a:lvl1pPr>
            <a:lvl2pPr marL="914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2pPr>
            <a:lvl3pPr marL="1371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3pPr>
            <a:lvl4pPr marL="18288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4pPr>
            <a:lvl5pPr marL="22860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5pPr>
            <a:lvl6pPr marL="27432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6pPr>
            <a:lvl7pPr marL="3200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7pPr>
            <a:lvl8pPr marL="3657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8pPr>
            <a:lvl9pPr marL="4114800" indent="-304800">
              <a:lnSpc>
                <a:spcPct val="90000"/>
              </a:lnSpc>
              <a:spcBef>
                <a:spcPts val="600"/>
              </a:spcBef>
              <a:spcAft>
                <a:spcPts val="600"/>
              </a:spcAft>
              <a:buClr>
                <a:srgbClr val="FFD400"/>
              </a:buClr>
              <a:buSzPts val="1200"/>
              <a:buFont typeface="Lato"/>
              <a:buChar char="○"/>
              <a:defRPr sz="1200">
                <a:solidFill>
                  <a:schemeClr val="lt1"/>
                </a:solidFill>
                <a:latin typeface="Lato"/>
                <a:ea typeface="Lato"/>
                <a:cs typeface="Lato"/>
                <a:sym typeface="Lato"/>
              </a:defRPr>
            </a:lvl9pPr>
          </a:lstStyle>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Benefits:</a:t>
            </a: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4400" b="0" i="0" u="none" strike="noStrike" kern="0" cap="none" spc="0" normalizeH="0" baseline="0" noProof="0">
                <a:ln>
                  <a:noFill/>
                </a:ln>
                <a:solidFill>
                  <a:srgbClr val="46DBFF">
                    <a:lumMod val="40000"/>
                    <a:lumOff val="60000"/>
                  </a:srgbClr>
                </a:solidFill>
                <a:effectLst/>
                <a:uLnTx/>
                <a:uFillTx/>
                <a:latin typeface="Lato"/>
                <a:ea typeface="Lato"/>
                <a:cs typeface="Lato"/>
                <a:sym typeface="Lato"/>
              </a:rPr>
              <a:t>30</a:t>
            </a:r>
            <a:r>
              <a:rPr kumimoji="0" lang="en-US" sz="2800" b="0" i="0" u="none" strike="noStrike" kern="0" cap="none" spc="0" normalizeH="0" baseline="0" noProof="0">
                <a:ln>
                  <a:noFill/>
                </a:ln>
                <a:solidFill>
                  <a:srgbClr val="46DBFF">
                    <a:lumMod val="40000"/>
                    <a:lumOff val="60000"/>
                  </a:srgbClr>
                </a:solidFill>
                <a:effectLst/>
                <a:uLnTx/>
                <a:uFillTx/>
                <a:latin typeface="Lato"/>
                <a:ea typeface="Lato"/>
                <a:cs typeface="Lato"/>
                <a:sym typeface="Lato"/>
              </a:rPr>
              <a:t>%</a:t>
            </a: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Productivity Improvement in Test Case Creation, Maintenance, and Management.</a:t>
            </a: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endParaRPr kumimoji="0" lang="en-US" sz="1400" b="0" i="0" u="none" strike="noStrike" kern="0" cap="none" spc="0" normalizeH="0" baseline="0" noProof="0">
              <a:ln>
                <a:noFill/>
              </a:ln>
              <a:solidFill>
                <a:srgbClr val="FFFFFF"/>
              </a:solidFill>
              <a:effectLst/>
              <a:uLnTx/>
              <a:uFillTx/>
              <a:latin typeface="Lato"/>
              <a:ea typeface="Lato"/>
              <a:cs typeface="Lato"/>
              <a:sym typeface="Lato"/>
            </a:endParaRP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 </a:t>
            </a:r>
          </a:p>
        </p:txBody>
      </p:sp>
      <p:sp>
        <p:nvSpPr>
          <p:cNvPr id="64" name="TextBox 63">
            <a:extLst>
              <a:ext uri="{FF2B5EF4-FFF2-40B4-BE49-F238E27FC236}">
                <a16:creationId xmlns:a16="http://schemas.microsoft.com/office/drawing/2014/main" id="{EAF24F14-28EE-0B70-E66F-B63669ABC401}"/>
              </a:ext>
            </a:extLst>
          </p:cNvPr>
          <p:cNvSpPr txBox="1"/>
          <p:nvPr/>
        </p:nvSpPr>
        <p:spPr>
          <a:xfrm>
            <a:off x="5485698" y="1250277"/>
            <a:ext cx="5353753" cy="338554"/>
          </a:xfrm>
          <a:prstGeom prst="rect">
            <a:avLst/>
          </a:prstGeom>
          <a:noFill/>
        </p:spPr>
        <p:txBody>
          <a:bodyPr wrap="square">
            <a:spAutoFit/>
          </a:bodyPr>
          <a:lstStyle/>
          <a:p>
            <a:pPr>
              <a:buClr>
                <a:srgbClr val="000000"/>
              </a:buClr>
              <a:buFont typeface="Arial"/>
              <a:buNone/>
              <a:defRPr/>
            </a:pPr>
            <a:r>
              <a:rPr lang="en-US" sz="1600" b="1" kern="0">
                <a:solidFill>
                  <a:srgbClr val="FFFFFF"/>
                </a:solidFill>
                <a:latin typeface="Lato"/>
                <a:ea typeface="Lato"/>
                <a:cs typeface="Lato"/>
                <a:sym typeface="Lato"/>
              </a:rPr>
              <a:t>Solution: </a:t>
            </a:r>
          </a:p>
        </p:txBody>
      </p:sp>
      <p:pic>
        <p:nvPicPr>
          <p:cNvPr id="65" name="Picture 2" descr="Testrail | Disbug Blog">
            <a:extLst>
              <a:ext uri="{FF2B5EF4-FFF2-40B4-BE49-F238E27FC236}">
                <a16:creationId xmlns:a16="http://schemas.microsoft.com/office/drawing/2014/main" id="{E34B7161-4D14-A0A4-EB26-3A6CFA77C17A}"/>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665906" y="1776518"/>
            <a:ext cx="902693" cy="90269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EFDD568D-3760-35D3-1AE8-03C9829B6277}"/>
              </a:ext>
            </a:extLst>
          </p:cNvPr>
          <p:cNvSpPr txBox="1"/>
          <p:nvPr/>
        </p:nvSpPr>
        <p:spPr>
          <a:xfrm>
            <a:off x="6765564" y="1776518"/>
            <a:ext cx="1057813" cy="902694"/>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Extract content (API &gt; csv)</a:t>
            </a:r>
          </a:p>
        </p:txBody>
      </p:sp>
      <p:sp>
        <p:nvSpPr>
          <p:cNvPr id="67" name="TextBox 66">
            <a:extLst>
              <a:ext uri="{FF2B5EF4-FFF2-40B4-BE49-F238E27FC236}">
                <a16:creationId xmlns:a16="http://schemas.microsoft.com/office/drawing/2014/main" id="{11C0D898-6D2A-73E1-EE4A-9451B8342568}"/>
              </a:ext>
            </a:extLst>
          </p:cNvPr>
          <p:cNvSpPr txBox="1"/>
          <p:nvPr/>
        </p:nvSpPr>
        <p:spPr>
          <a:xfrm>
            <a:off x="8021935" y="1779626"/>
            <a:ext cx="921538" cy="902693"/>
          </a:xfrm>
          <a:prstGeom prst="rect">
            <a:avLst/>
          </a:prstGeom>
          <a:solidFill>
            <a:srgbClr val="02235D"/>
          </a:solidFill>
          <a:ln>
            <a:solidFill>
              <a:srgbClr val="46DBFF">
                <a:lumMod val="20000"/>
                <a:lumOff val="80000"/>
              </a:srgbClr>
            </a:solidFill>
          </a:ln>
        </p:spPr>
        <p:txBody>
          <a:bodyPr wrap="square" rtlCol="0" anchor="ctr">
            <a:noAutofit/>
          </a:bodyPr>
          <a:lstStyle>
            <a:defPPr marR="0" lvl="0" algn="l" rtl="0">
              <a:lnSpc>
                <a:spcPct val="100000"/>
              </a:lnSpc>
              <a:spcBef>
                <a:spcPts val="0"/>
              </a:spcBef>
              <a:spcAft>
                <a:spcPts val="0"/>
              </a:spcAft>
            </a:defPPr>
            <a:lvl1pPr>
              <a:defRPr sz="1050"/>
            </a:lvl1p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Split to Chunks</a:t>
            </a:r>
          </a:p>
        </p:txBody>
      </p:sp>
      <p:sp>
        <p:nvSpPr>
          <p:cNvPr id="68" name="TextBox 67">
            <a:extLst>
              <a:ext uri="{FF2B5EF4-FFF2-40B4-BE49-F238E27FC236}">
                <a16:creationId xmlns:a16="http://schemas.microsoft.com/office/drawing/2014/main" id="{E9479970-D455-55ED-5530-49631A824A49}"/>
              </a:ext>
            </a:extLst>
          </p:cNvPr>
          <p:cNvSpPr txBox="1"/>
          <p:nvPr/>
        </p:nvSpPr>
        <p:spPr>
          <a:xfrm>
            <a:off x="9113899" y="1779626"/>
            <a:ext cx="1091343" cy="902693"/>
          </a:xfrm>
          <a:prstGeom prst="rect">
            <a:avLst/>
          </a:prstGeom>
          <a:solidFill>
            <a:srgbClr val="02235D"/>
          </a:solidFill>
          <a:ln>
            <a:solidFill>
              <a:srgbClr val="46DBFF">
                <a:lumMod val="20000"/>
                <a:lumOff val="80000"/>
              </a:srgbClr>
            </a:solidFill>
          </a:ln>
        </p:spPr>
        <p:txBody>
          <a:bodyPr wrap="square" rtlCol="0" anchor="ctr">
            <a:noAutofit/>
          </a:bodyPr>
          <a:lstStyle>
            <a:defPPr marR="0" lvl="0" algn="l" rtl="0">
              <a:lnSpc>
                <a:spcPct val="100000"/>
              </a:lnSpc>
              <a:spcBef>
                <a:spcPts val="0"/>
              </a:spcBef>
              <a:spcAft>
                <a:spcPts val="0"/>
              </a:spcAft>
            </a:defPPr>
            <a:lvl1pPr>
              <a:defRPr sz="1050"/>
            </a:lvl1p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Embedding model</a:t>
            </a:r>
          </a:p>
        </p:txBody>
      </p:sp>
      <p:sp>
        <p:nvSpPr>
          <p:cNvPr id="69" name="TextBox 68">
            <a:extLst>
              <a:ext uri="{FF2B5EF4-FFF2-40B4-BE49-F238E27FC236}">
                <a16:creationId xmlns:a16="http://schemas.microsoft.com/office/drawing/2014/main" id="{90B426F2-AF08-1EC3-BDFB-1B231B7AAEDC}"/>
              </a:ext>
            </a:extLst>
          </p:cNvPr>
          <p:cNvSpPr txBox="1"/>
          <p:nvPr/>
        </p:nvSpPr>
        <p:spPr>
          <a:xfrm>
            <a:off x="10402203" y="1776518"/>
            <a:ext cx="1091343" cy="902693"/>
          </a:xfrm>
          <a:prstGeom prst="rect">
            <a:avLst/>
          </a:prstGeom>
          <a:solidFill>
            <a:srgbClr val="02235D"/>
          </a:solidFill>
          <a:ln>
            <a:solidFill>
              <a:srgbClr val="46DBFF">
                <a:lumMod val="20000"/>
                <a:lumOff val="80000"/>
              </a:srgbClr>
            </a:solidFill>
          </a:ln>
        </p:spPr>
        <p:txBody>
          <a:bodyPr wrap="square" rtlCol="0" anchor="ctr">
            <a:noAutofit/>
          </a:bodyPr>
          <a:lstStyle>
            <a:defPPr marR="0" lvl="0" algn="l" rtl="0">
              <a:lnSpc>
                <a:spcPct val="100000"/>
              </a:lnSpc>
              <a:spcBef>
                <a:spcPts val="0"/>
              </a:spcBef>
              <a:spcAft>
                <a:spcPts val="0"/>
              </a:spcAft>
            </a:defPPr>
            <a:lvl1pPr>
              <a:defRPr sz="1050"/>
            </a:lvl1p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Knowledge Base</a:t>
            </a:r>
          </a:p>
        </p:txBody>
      </p:sp>
      <p:sp>
        <p:nvSpPr>
          <p:cNvPr id="70" name="TextBox 69">
            <a:extLst>
              <a:ext uri="{FF2B5EF4-FFF2-40B4-BE49-F238E27FC236}">
                <a16:creationId xmlns:a16="http://schemas.microsoft.com/office/drawing/2014/main" id="{001C64BB-016E-E8E3-ECF8-E8131E3F25F8}"/>
              </a:ext>
            </a:extLst>
          </p:cNvPr>
          <p:cNvSpPr txBox="1"/>
          <p:nvPr/>
        </p:nvSpPr>
        <p:spPr>
          <a:xfrm>
            <a:off x="7622446" y="2978497"/>
            <a:ext cx="1073580" cy="537597"/>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Question</a:t>
            </a:r>
          </a:p>
        </p:txBody>
      </p:sp>
      <p:sp>
        <p:nvSpPr>
          <p:cNvPr id="71" name="TextBox 70">
            <a:extLst>
              <a:ext uri="{FF2B5EF4-FFF2-40B4-BE49-F238E27FC236}">
                <a16:creationId xmlns:a16="http://schemas.microsoft.com/office/drawing/2014/main" id="{266470BE-B180-9026-EBFF-49E0907EA288}"/>
              </a:ext>
            </a:extLst>
          </p:cNvPr>
          <p:cNvSpPr txBox="1"/>
          <p:nvPr/>
        </p:nvSpPr>
        <p:spPr>
          <a:xfrm>
            <a:off x="8823865" y="3003900"/>
            <a:ext cx="1255654" cy="512195"/>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Question Embedding</a:t>
            </a:r>
          </a:p>
        </p:txBody>
      </p:sp>
      <p:sp>
        <p:nvSpPr>
          <p:cNvPr id="72" name="TextBox 71">
            <a:extLst>
              <a:ext uri="{FF2B5EF4-FFF2-40B4-BE49-F238E27FC236}">
                <a16:creationId xmlns:a16="http://schemas.microsoft.com/office/drawing/2014/main" id="{1655F3B2-D7B1-6722-BB4B-BF586AAA45C7}"/>
              </a:ext>
            </a:extLst>
          </p:cNvPr>
          <p:cNvSpPr txBox="1"/>
          <p:nvPr/>
        </p:nvSpPr>
        <p:spPr>
          <a:xfrm>
            <a:off x="10247264" y="3003902"/>
            <a:ext cx="1246282" cy="512193"/>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Semantic Search</a:t>
            </a:r>
          </a:p>
        </p:txBody>
      </p:sp>
      <p:sp>
        <p:nvSpPr>
          <p:cNvPr id="73" name="TextBox 72">
            <a:extLst>
              <a:ext uri="{FF2B5EF4-FFF2-40B4-BE49-F238E27FC236}">
                <a16:creationId xmlns:a16="http://schemas.microsoft.com/office/drawing/2014/main" id="{A92A2691-3C4A-4ECE-C8BA-F42F7E11C911}"/>
              </a:ext>
            </a:extLst>
          </p:cNvPr>
          <p:cNvSpPr txBox="1"/>
          <p:nvPr/>
        </p:nvSpPr>
        <p:spPr>
          <a:xfrm>
            <a:off x="10030706" y="3836638"/>
            <a:ext cx="1476470" cy="693578"/>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Top N Results</a:t>
            </a:r>
          </a:p>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(in Chunks)</a:t>
            </a:r>
          </a:p>
        </p:txBody>
      </p:sp>
      <p:sp>
        <p:nvSpPr>
          <p:cNvPr id="74" name="TextBox 73">
            <a:extLst>
              <a:ext uri="{FF2B5EF4-FFF2-40B4-BE49-F238E27FC236}">
                <a16:creationId xmlns:a16="http://schemas.microsoft.com/office/drawing/2014/main" id="{89A60818-E81A-63DC-40B7-694AD9DEAF57}"/>
              </a:ext>
            </a:extLst>
          </p:cNvPr>
          <p:cNvSpPr txBox="1"/>
          <p:nvPr/>
        </p:nvSpPr>
        <p:spPr>
          <a:xfrm>
            <a:off x="8559343" y="3836638"/>
            <a:ext cx="1255654" cy="693578"/>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Generate Prompt</a:t>
            </a:r>
          </a:p>
        </p:txBody>
      </p:sp>
      <p:sp>
        <p:nvSpPr>
          <p:cNvPr id="75" name="TextBox 74">
            <a:extLst>
              <a:ext uri="{FF2B5EF4-FFF2-40B4-BE49-F238E27FC236}">
                <a16:creationId xmlns:a16="http://schemas.microsoft.com/office/drawing/2014/main" id="{0791354B-FFE0-9153-609D-F9E967716F8E}"/>
              </a:ext>
            </a:extLst>
          </p:cNvPr>
          <p:cNvSpPr txBox="1"/>
          <p:nvPr/>
        </p:nvSpPr>
        <p:spPr>
          <a:xfrm>
            <a:off x="7058948" y="3836638"/>
            <a:ext cx="1297717" cy="693578"/>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LLM</a:t>
            </a:r>
          </a:p>
        </p:txBody>
      </p:sp>
      <p:sp>
        <p:nvSpPr>
          <p:cNvPr id="76" name="TextBox 75">
            <a:extLst>
              <a:ext uri="{FF2B5EF4-FFF2-40B4-BE49-F238E27FC236}">
                <a16:creationId xmlns:a16="http://schemas.microsoft.com/office/drawing/2014/main" id="{E8A2E144-767F-E0A3-A1CD-CACAD8287DDF}"/>
              </a:ext>
            </a:extLst>
          </p:cNvPr>
          <p:cNvSpPr txBox="1"/>
          <p:nvPr/>
        </p:nvSpPr>
        <p:spPr>
          <a:xfrm>
            <a:off x="5641536" y="3839746"/>
            <a:ext cx="1232600" cy="693578"/>
          </a:xfrm>
          <a:prstGeom prst="rect">
            <a:avLst/>
          </a:prstGeom>
          <a:solidFill>
            <a:srgbClr val="02235D"/>
          </a:solidFill>
          <a:ln>
            <a:solidFill>
              <a:srgbClr val="46DBFF">
                <a:lumMod val="20000"/>
                <a:lumOff val="80000"/>
              </a:srgbClr>
            </a:solidFill>
          </a:ln>
        </p:spPr>
        <p:txBody>
          <a:bodyPr wrap="square" rtlCol="0" anchor="ctr">
            <a:noAutofit/>
          </a:bodyPr>
          <a:lstStyle/>
          <a:p>
            <a:pPr algn="ctr">
              <a:buClr>
                <a:srgbClr val="000000"/>
              </a:buClr>
              <a:buFont typeface="Arial"/>
              <a:buNone/>
              <a:defRPr/>
            </a:pPr>
            <a:r>
              <a:rPr lang="en-US" sz="1100" kern="0">
                <a:solidFill>
                  <a:srgbClr val="46DBFF">
                    <a:lumMod val="20000"/>
                    <a:lumOff val="80000"/>
                  </a:srgbClr>
                </a:solidFill>
                <a:latin typeface="Arial" panose="020B0604020202020204"/>
                <a:cs typeface="Arial"/>
                <a:sym typeface="Arial"/>
              </a:rPr>
              <a:t>Generated Answer</a:t>
            </a:r>
          </a:p>
        </p:txBody>
      </p:sp>
      <p:cxnSp>
        <p:nvCxnSpPr>
          <p:cNvPr id="77" name="Straight Arrow Connector 76">
            <a:extLst>
              <a:ext uri="{FF2B5EF4-FFF2-40B4-BE49-F238E27FC236}">
                <a16:creationId xmlns:a16="http://schemas.microsoft.com/office/drawing/2014/main" id="{DC1678F8-212A-B545-FFF2-94BDA02D3B3F}"/>
              </a:ext>
            </a:extLst>
          </p:cNvPr>
          <p:cNvCxnSpPr>
            <a:cxnSpLocks/>
            <a:stCxn id="65" idx="3"/>
            <a:endCxn id="66" idx="1"/>
          </p:cNvCxnSpPr>
          <p:nvPr/>
        </p:nvCxnSpPr>
        <p:spPr>
          <a:xfrm>
            <a:off x="6568599" y="2227865"/>
            <a:ext cx="196964" cy="1"/>
          </a:xfrm>
          <a:prstGeom prst="straightConnector1">
            <a:avLst/>
          </a:prstGeom>
          <a:noFill/>
          <a:ln w="9525" cap="flat" cmpd="sng" algn="ctr">
            <a:solidFill>
              <a:srgbClr val="FFD400">
                <a:shade val="95000"/>
                <a:satMod val="105000"/>
              </a:srgbClr>
            </a:solidFill>
            <a:prstDash val="solid"/>
            <a:tailEnd type="triangle"/>
          </a:ln>
          <a:effectLst/>
        </p:spPr>
      </p:cxnSp>
      <p:cxnSp>
        <p:nvCxnSpPr>
          <p:cNvPr id="78" name="Straight Arrow Connector 77">
            <a:extLst>
              <a:ext uri="{FF2B5EF4-FFF2-40B4-BE49-F238E27FC236}">
                <a16:creationId xmlns:a16="http://schemas.microsoft.com/office/drawing/2014/main" id="{D8058CFB-44BF-4A61-AEB5-35269428AD2F}"/>
              </a:ext>
            </a:extLst>
          </p:cNvPr>
          <p:cNvCxnSpPr/>
          <p:nvPr/>
        </p:nvCxnSpPr>
        <p:spPr>
          <a:xfrm>
            <a:off x="7835856" y="2247772"/>
            <a:ext cx="196964" cy="1"/>
          </a:xfrm>
          <a:prstGeom prst="straightConnector1">
            <a:avLst/>
          </a:prstGeom>
          <a:noFill/>
          <a:ln w="9525" cap="flat" cmpd="sng" algn="ctr">
            <a:solidFill>
              <a:srgbClr val="FFD400">
                <a:shade val="95000"/>
                <a:satMod val="105000"/>
              </a:srgbClr>
            </a:solidFill>
            <a:prstDash val="solid"/>
            <a:tailEnd type="triangle"/>
          </a:ln>
          <a:effectLst/>
        </p:spPr>
      </p:cxnSp>
      <p:cxnSp>
        <p:nvCxnSpPr>
          <p:cNvPr id="79" name="Straight Arrow Connector 78">
            <a:extLst>
              <a:ext uri="{FF2B5EF4-FFF2-40B4-BE49-F238E27FC236}">
                <a16:creationId xmlns:a16="http://schemas.microsoft.com/office/drawing/2014/main" id="{FB8FF702-5EC4-6904-B673-BCD582D9B8BF}"/>
              </a:ext>
            </a:extLst>
          </p:cNvPr>
          <p:cNvCxnSpPr/>
          <p:nvPr/>
        </p:nvCxnSpPr>
        <p:spPr>
          <a:xfrm>
            <a:off x="8934484" y="2241143"/>
            <a:ext cx="196964" cy="1"/>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0" name="Straight Arrow Connector 79">
            <a:extLst>
              <a:ext uri="{FF2B5EF4-FFF2-40B4-BE49-F238E27FC236}">
                <a16:creationId xmlns:a16="http://schemas.microsoft.com/office/drawing/2014/main" id="{FE2A7D81-760B-8162-4835-0623B244E822}"/>
              </a:ext>
            </a:extLst>
          </p:cNvPr>
          <p:cNvCxnSpPr/>
          <p:nvPr/>
        </p:nvCxnSpPr>
        <p:spPr>
          <a:xfrm>
            <a:off x="10211124" y="2261050"/>
            <a:ext cx="196964" cy="1"/>
          </a:xfrm>
          <a:prstGeom prst="straightConnector1">
            <a:avLst/>
          </a:prstGeom>
          <a:noFill/>
          <a:ln w="9525" cap="flat" cmpd="sng" algn="ctr">
            <a:solidFill>
              <a:srgbClr val="FFD400">
                <a:shade val="95000"/>
                <a:satMod val="105000"/>
              </a:srgbClr>
            </a:solidFill>
            <a:prstDash val="solid"/>
            <a:tailEnd type="triangle"/>
          </a:ln>
          <a:effectLst/>
        </p:spPr>
      </p:cxnSp>
      <p:pic>
        <p:nvPicPr>
          <p:cNvPr id="81" name="Picture 4" descr="User 3D Icon download in PNG, OBJ or Blend format">
            <a:extLst>
              <a:ext uri="{FF2B5EF4-FFF2-40B4-BE49-F238E27FC236}">
                <a16:creationId xmlns:a16="http://schemas.microsoft.com/office/drawing/2014/main" id="{A4894E98-067F-80D6-8CBF-FDD0388DAA8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589592" y="2665659"/>
            <a:ext cx="979007" cy="979007"/>
          </a:xfrm>
          <a:prstGeom prst="rect">
            <a:avLst/>
          </a:prstGeom>
          <a:noFill/>
          <a:extLst>
            <a:ext uri="{909E8E84-426E-40DD-AFC4-6F175D3DCCD1}">
              <a14:hiddenFill xmlns:a14="http://schemas.microsoft.com/office/drawing/2010/main">
                <a:solidFill>
                  <a:srgbClr val="FFFFFF"/>
                </a:solidFill>
              </a14:hiddenFill>
            </a:ext>
          </a:extLst>
        </p:spPr>
      </p:pic>
      <p:cxnSp>
        <p:nvCxnSpPr>
          <p:cNvPr id="82" name="Straight Arrow Connector 81">
            <a:extLst>
              <a:ext uri="{FF2B5EF4-FFF2-40B4-BE49-F238E27FC236}">
                <a16:creationId xmlns:a16="http://schemas.microsoft.com/office/drawing/2014/main" id="{593A5AA9-C03B-62EB-AB8A-A94D0B346BC4}"/>
              </a:ext>
            </a:extLst>
          </p:cNvPr>
          <p:cNvCxnSpPr>
            <a:cxnSpLocks/>
          </p:cNvCxnSpPr>
          <p:nvPr/>
        </p:nvCxnSpPr>
        <p:spPr>
          <a:xfrm>
            <a:off x="11159907" y="2679211"/>
            <a:ext cx="0" cy="268473"/>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3" name="Straight Arrow Connector 82">
            <a:extLst>
              <a:ext uri="{FF2B5EF4-FFF2-40B4-BE49-F238E27FC236}">
                <a16:creationId xmlns:a16="http://schemas.microsoft.com/office/drawing/2014/main" id="{BD353003-F188-9537-B983-C07138AE4A9B}"/>
              </a:ext>
            </a:extLst>
          </p:cNvPr>
          <p:cNvCxnSpPr>
            <a:cxnSpLocks/>
          </p:cNvCxnSpPr>
          <p:nvPr/>
        </p:nvCxnSpPr>
        <p:spPr>
          <a:xfrm flipV="1">
            <a:off x="8526840" y="2712398"/>
            <a:ext cx="924853" cy="235286"/>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4" name="Straight Arrow Connector 83">
            <a:extLst>
              <a:ext uri="{FF2B5EF4-FFF2-40B4-BE49-F238E27FC236}">
                <a16:creationId xmlns:a16="http://schemas.microsoft.com/office/drawing/2014/main" id="{26A8C8C9-2929-3FFE-2FF4-B393D9D3240C}"/>
              </a:ext>
            </a:extLst>
          </p:cNvPr>
          <p:cNvCxnSpPr>
            <a:cxnSpLocks/>
            <a:stCxn id="68" idx="2"/>
          </p:cNvCxnSpPr>
          <p:nvPr/>
        </p:nvCxnSpPr>
        <p:spPr>
          <a:xfrm>
            <a:off x="9659571" y="2682320"/>
            <a:ext cx="0" cy="316613"/>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5" name="Straight Arrow Connector 84">
            <a:extLst>
              <a:ext uri="{FF2B5EF4-FFF2-40B4-BE49-F238E27FC236}">
                <a16:creationId xmlns:a16="http://schemas.microsoft.com/office/drawing/2014/main" id="{15B676FB-EDDB-76AE-01A6-A7118509A75A}"/>
              </a:ext>
            </a:extLst>
          </p:cNvPr>
          <p:cNvCxnSpPr>
            <a:cxnSpLocks/>
          </p:cNvCxnSpPr>
          <p:nvPr/>
        </p:nvCxnSpPr>
        <p:spPr>
          <a:xfrm>
            <a:off x="6568599" y="3216218"/>
            <a:ext cx="1053847" cy="0"/>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6" name="Straight Arrow Connector 85">
            <a:extLst>
              <a:ext uri="{FF2B5EF4-FFF2-40B4-BE49-F238E27FC236}">
                <a16:creationId xmlns:a16="http://schemas.microsoft.com/office/drawing/2014/main" id="{244D633A-ACAC-28A5-7111-2A695700D4AB}"/>
              </a:ext>
            </a:extLst>
          </p:cNvPr>
          <p:cNvCxnSpPr>
            <a:cxnSpLocks/>
          </p:cNvCxnSpPr>
          <p:nvPr/>
        </p:nvCxnSpPr>
        <p:spPr>
          <a:xfrm>
            <a:off x="11159907" y="3556468"/>
            <a:ext cx="0" cy="268473"/>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7" name="Straight Arrow Connector 86">
            <a:extLst>
              <a:ext uri="{FF2B5EF4-FFF2-40B4-BE49-F238E27FC236}">
                <a16:creationId xmlns:a16="http://schemas.microsoft.com/office/drawing/2014/main" id="{8E7F3469-0EA3-1D0C-8C87-7EE3BDDC6B49}"/>
              </a:ext>
            </a:extLst>
          </p:cNvPr>
          <p:cNvCxnSpPr>
            <a:cxnSpLocks/>
            <a:stCxn id="73" idx="1"/>
            <a:endCxn id="74" idx="3"/>
          </p:cNvCxnSpPr>
          <p:nvPr/>
        </p:nvCxnSpPr>
        <p:spPr>
          <a:xfrm flipH="1">
            <a:off x="9814997" y="4183427"/>
            <a:ext cx="215709" cy="0"/>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8" name="Straight Arrow Connector 87">
            <a:extLst>
              <a:ext uri="{FF2B5EF4-FFF2-40B4-BE49-F238E27FC236}">
                <a16:creationId xmlns:a16="http://schemas.microsoft.com/office/drawing/2014/main" id="{5F281366-EFC6-24DF-212B-00C0E837F12F}"/>
              </a:ext>
            </a:extLst>
          </p:cNvPr>
          <p:cNvCxnSpPr>
            <a:cxnSpLocks/>
          </p:cNvCxnSpPr>
          <p:nvPr/>
        </p:nvCxnSpPr>
        <p:spPr>
          <a:xfrm flipH="1">
            <a:off x="8379123" y="4163528"/>
            <a:ext cx="147717" cy="0"/>
          </a:xfrm>
          <a:prstGeom prst="straightConnector1">
            <a:avLst/>
          </a:prstGeom>
          <a:noFill/>
          <a:ln w="9525" cap="flat" cmpd="sng" algn="ctr">
            <a:solidFill>
              <a:srgbClr val="FFD400">
                <a:shade val="95000"/>
                <a:satMod val="105000"/>
              </a:srgbClr>
            </a:solidFill>
            <a:prstDash val="solid"/>
            <a:tailEnd type="triangle"/>
          </a:ln>
          <a:effectLst/>
        </p:spPr>
      </p:cxnSp>
      <p:cxnSp>
        <p:nvCxnSpPr>
          <p:cNvPr id="89" name="Straight Arrow Connector 88">
            <a:extLst>
              <a:ext uri="{FF2B5EF4-FFF2-40B4-BE49-F238E27FC236}">
                <a16:creationId xmlns:a16="http://schemas.microsoft.com/office/drawing/2014/main" id="{E252A9FC-063E-B0B6-DD80-C047E2FF2655}"/>
              </a:ext>
            </a:extLst>
          </p:cNvPr>
          <p:cNvCxnSpPr>
            <a:cxnSpLocks/>
          </p:cNvCxnSpPr>
          <p:nvPr/>
        </p:nvCxnSpPr>
        <p:spPr>
          <a:xfrm flipH="1">
            <a:off x="6846474" y="4183439"/>
            <a:ext cx="215709" cy="0"/>
          </a:xfrm>
          <a:prstGeom prst="straightConnector1">
            <a:avLst/>
          </a:prstGeom>
          <a:noFill/>
          <a:ln w="9525" cap="flat" cmpd="sng" algn="ctr">
            <a:solidFill>
              <a:srgbClr val="FFD400">
                <a:shade val="95000"/>
                <a:satMod val="105000"/>
              </a:srgbClr>
            </a:solidFill>
            <a:prstDash val="solid"/>
            <a:tailEnd type="triangle"/>
          </a:ln>
          <a:effectLst/>
        </p:spPr>
      </p:cxnSp>
      <p:cxnSp>
        <p:nvCxnSpPr>
          <p:cNvPr id="90" name="Straight Arrow Connector 89">
            <a:extLst>
              <a:ext uri="{FF2B5EF4-FFF2-40B4-BE49-F238E27FC236}">
                <a16:creationId xmlns:a16="http://schemas.microsoft.com/office/drawing/2014/main" id="{F4177090-E2F8-3E1A-8572-50E425BB4155}"/>
              </a:ext>
            </a:extLst>
          </p:cNvPr>
          <p:cNvCxnSpPr>
            <a:cxnSpLocks/>
            <a:stCxn id="70" idx="2"/>
            <a:endCxn id="74" idx="0"/>
          </p:cNvCxnSpPr>
          <p:nvPr/>
        </p:nvCxnSpPr>
        <p:spPr>
          <a:xfrm>
            <a:off x="8159236" y="3516094"/>
            <a:ext cx="1027934" cy="320544"/>
          </a:xfrm>
          <a:prstGeom prst="straightConnector1">
            <a:avLst/>
          </a:prstGeom>
          <a:noFill/>
          <a:ln w="9525" cap="flat" cmpd="sng" algn="ctr">
            <a:solidFill>
              <a:srgbClr val="FFD400">
                <a:shade val="95000"/>
                <a:satMod val="105000"/>
              </a:srgbClr>
            </a:solidFill>
            <a:prstDash val="solid"/>
            <a:tailEnd type="triangle"/>
          </a:ln>
          <a:effectLst/>
        </p:spPr>
      </p:cxnSp>
      <p:cxnSp>
        <p:nvCxnSpPr>
          <p:cNvPr id="91" name="Straight Arrow Connector 90">
            <a:extLst>
              <a:ext uri="{FF2B5EF4-FFF2-40B4-BE49-F238E27FC236}">
                <a16:creationId xmlns:a16="http://schemas.microsoft.com/office/drawing/2014/main" id="{4E8DBB98-484E-D4C2-7829-278693DE8B9B}"/>
              </a:ext>
            </a:extLst>
          </p:cNvPr>
          <p:cNvCxnSpPr>
            <a:cxnSpLocks/>
          </p:cNvCxnSpPr>
          <p:nvPr/>
        </p:nvCxnSpPr>
        <p:spPr>
          <a:xfrm>
            <a:off x="10079519" y="3223101"/>
            <a:ext cx="162698" cy="0"/>
          </a:xfrm>
          <a:prstGeom prst="straightConnector1">
            <a:avLst/>
          </a:prstGeom>
          <a:noFill/>
          <a:ln w="9525" cap="flat" cmpd="sng" algn="ctr">
            <a:solidFill>
              <a:srgbClr val="FFD400">
                <a:shade val="95000"/>
                <a:satMod val="105000"/>
              </a:srgbClr>
            </a:solidFill>
            <a:prstDash val="solid"/>
            <a:tailEnd type="triangle"/>
          </a:ln>
          <a:effectLst/>
        </p:spPr>
      </p:cxnSp>
      <p:cxnSp>
        <p:nvCxnSpPr>
          <p:cNvPr id="92" name="Straight Arrow Connector 91">
            <a:extLst>
              <a:ext uri="{FF2B5EF4-FFF2-40B4-BE49-F238E27FC236}">
                <a16:creationId xmlns:a16="http://schemas.microsoft.com/office/drawing/2014/main" id="{728F76BA-F91C-34E4-3AB4-32F75FAE93C4}"/>
              </a:ext>
            </a:extLst>
          </p:cNvPr>
          <p:cNvCxnSpPr>
            <a:cxnSpLocks/>
          </p:cNvCxnSpPr>
          <p:nvPr/>
        </p:nvCxnSpPr>
        <p:spPr>
          <a:xfrm flipV="1">
            <a:off x="6229602" y="3520271"/>
            <a:ext cx="0" cy="283278"/>
          </a:xfrm>
          <a:prstGeom prst="straightConnector1">
            <a:avLst/>
          </a:prstGeom>
          <a:noFill/>
          <a:ln w="9525" cap="flat" cmpd="sng" algn="ctr">
            <a:solidFill>
              <a:srgbClr val="FFD400">
                <a:shade val="95000"/>
                <a:satMod val="105000"/>
              </a:srgbClr>
            </a:solidFill>
            <a:prstDash val="solid"/>
            <a:tailEnd type="triangle"/>
          </a:ln>
          <a:effectLst/>
        </p:spPr>
      </p:cxnSp>
      <p:pic>
        <p:nvPicPr>
          <p:cNvPr id="93" name="Picture 6" descr="AI Generic Gradient icon">
            <a:extLst>
              <a:ext uri="{FF2B5EF4-FFF2-40B4-BE49-F238E27FC236}">
                <a16:creationId xmlns:a16="http://schemas.microsoft.com/office/drawing/2014/main" id="{4B8EBB1D-D7E9-8EDD-A9D6-FEFF51DAAD0E}"/>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308848" y="1611725"/>
            <a:ext cx="839926" cy="83992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Graph Meticulous Gradient icon">
            <a:extLst>
              <a:ext uri="{FF2B5EF4-FFF2-40B4-BE49-F238E27FC236}">
                <a16:creationId xmlns:a16="http://schemas.microsoft.com/office/drawing/2014/main" id="{596EF5D8-3DBD-8C1E-6AFC-2AD0BC8C99AD}"/>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18307" y="4281045"/>
            <a:ext cx="756317" cy="75631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Puzzle Generic Gradient icon">
            <a:extLst>
              <a:ext uri="{FF2B5EF4-FFF2-40B4-BE49-F238E27FC236}">
                <a16:creationId xmlns:a16="http://schemas.microsoft.com/office/drawing/2014/main" id="{D88D11A8-4DEE-86CC-B707-D3EC8475B139}"/>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2933250" y="4804955"/>
            <a:ext cx="767508" cy="767508"/>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69C16E28-D3D9-F1D6-5B70-554517053174}"/>
              </a:ext>
            </a:extLst>
          </p:cNvPr>
          <p:cNvSpPr txBox="1"/>
          <p:nvPr/>
        </p:nvSpPr>
        <p:spPr>
          <a:xfrm>
            <a:off x="7835855" y="4772306"/>
            <a:ext cx="4003001" cy="1605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nSpc>
                <a:spcPct val="90000"/>
              </a:lnSpc>
              <a:buClr>
                <a:srgbClr val="FFD400"/>
              </a:buClr>
              <a:buSzPts val="1200"/>
              <a:buFont typeface="Lato"/>
              <a:buNone/>
              <a:defRPr b="1">
                <a:solidFill>
                  <a:schemeClr val="lt1"/>
                </a:solidFill>
                <a:latin typeface="Lato"/>
                <a:ea typeface="Lato"/>
                <a:cs typeface="Lato"/>
                <a:sym typeface="Lato"/>
              </a:defRPr>
            </a:lvl1pPr>
            <a:lvl2pPr marL="914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2pPr>
            <a:lvl3pPr marL="1371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3pPr>
            <a:lvl4pPr marL="18288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4pPr>
            <a:lvl5pPr marL="22860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5pPr>
            <a:lvl6pPr marL="27432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6pPr>
            <a:lvl7pPr marL="3200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7pPr>
            <a:lvl8pPr marL="3657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8pPr>
            <a:lvl9pPr marL="4114800" indent="-304800">
              <a:lnSpc>
                <a:spcPct val="90000"/>
              </a:lnSpc>
              <a:spcBef>
                <a:spcPts val="600"/>
              </a:spcBef>
              <a:spcAft>
                <a:spcPts val="600"/>
              </a:spcAft>
              <a:buClr>
                <a:srgbClr val="FFD400"/>
              </a:buClr>
              <a:buSzPts val="1200"/>
              <a:buFont typeface="Lato"/>
              <a:buChar char="○"/>
              <a:defRPr sz="1200">
                <a:solidFill>
                  <a:schemeClr val="lt1"/>
                </a:solidFill>
                <a:latin typeface="Lato"/>
                <a:ea typeface="Lato"/>
                <a:cs typeface="Lato"/>
                <a:sym typeface="Lato"/>
              </a:defRPr>
            </a:lvl9pPr>
          </a:lstStyle>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Next Steps:</a:t>
            </a: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endParaRPr kumimoji="0" lang="en-US" sz="1100" b="0" i="0" u="none" strike="noStrike" kern="0" cap="none" spc="0" normalizeH="0" baseline="0" noProof="0">
              <a:ln>
                <a:noFill/>
              </a:ln>
              <a:solidFill>
                <a:srgbClr val="FFFFFF"/>
              </a:solidFill>
              <a:effectLst/>
              <a:uLnTx/>
              <a:uFillTx/>
              <a:latin typeface="Lato"/>
              <a:ea typeface="Lato"/>
              <a:cs typeface="Lato"/>
              <a:sym typeface="Lato"/>
            </a:endParaRP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Rollout in QE process</a:t>
            </a: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Improve TestRail Data Quality &amp; Quantity</a:t>
            </a: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QE prompt library reference</a:t>
            </a: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LLM upgrades with new and powerful releases</a:t>
            </a: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 </a:t>
            </a:r>
          </a:p>
        </p:txBody>
      </p:sp>
      <p:pic>
        <p:nvPicPr>
          <p:cNvPr id="97" name="Picture 14" descr="Forward Generic Gradient icon">
            <a:extLst>
              <a:ext uri="{FF2B5EF4-FFF2-40B4-BE49-F238E27FC236}">
                <a16:creationId xmlns:a16="http://schemas.microsoft.com/office/drawing/2014/main" id="{7C48B4AD-F8AF-A84A-9AA6-6FC9F78DD18C}"/>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7000897" y="4738705"/>
            <a:ext cx="883891" cy="883892"/>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9E049A74-4DB7-C371-2C08-6F8628021149}"/>
              </a:ext>
            </a:extLst>
          </p:cNvPr>
          <p:cNvSpPr/>
          <p:nvPr/>
        </p:nvSpPr>
        <p:spPr>
          <a:xfrm>
            <a:off x="7058948" y="5644326"/>
            <a:ext cx="752704" cy="814004"/>
          </a:xfrm>
          <a:prstGeom prst="rect">
            <a:avLst/>
          </a:prstGeom>
          <a:solidFill>
            <a:srgbClr val="000A3C">
              <a:lumMod val="90000"/>
              <a:lumOff val="10000"/>
              <a:alpha val="25000"/>
            </a:srgbClr>
          </a:solidFill>
          <a:ln w="25400" cap="flat" cmpd="sng" algn="ctr">
            <a:noFill/>
            <a:prstDash val="solid"/>
          </a:ln>
          <a:effectLst/>
        </p:spPr>
        <p:txBody>
          <a:bodyPr rtlCol="0" anchor="ctr"/>
          <a:lstStyle/>
          <a:p>
            <a:pPr algn="ctr">
              <a:buClr>
                <a:srgbClr val="000000"/>
              </a:buClr>
            </a:pPr>
            <a:endParaRPr lang="en-US" sz="1600" kern="0">
              <a:solidFill>
                <a:srgbClr val="FFFFFF"/>
              </a:solidFill>
              <a:latin typeface="Arial"/>
              <a:sym typeface="Arial"/>
            </a:endParaRPr>
          </a:p>
        </p:txBody>
      </p:sp>
      <p:sp>
        <p:nvSpPr>
          <p:cNvPr id="99" name="Rectangle 98">
            <a:extLst>
              <a:ext uri="{FF2B5EF4-FFF2-40B4-BE49-F238E27FC236}">
                <a16:creationId xmlns:a16="http://schemas.microsoft.com/office/drawing/2014/main" id="{C6138A44-01DF-BC4F-57B4-8E40CBE80D95}"/>
              </a:ext>
            </a:extLst>
          </p:cNvPr>
          <p:cNvSpPr/>
          <p:nvPr/>
        </p:nvSpPr>
        <p:spPr>
          <a:xfrm>
            <a:off x="2967093" y="5694652"/>
            <a:ext cx="752704" cy="604161"/>
          </a:xfrm>
          <a:prstGeom prst="rect">
            <a:avLst/>
          </a:prstGeom>
          <a:solidFill>
            <a:srgbClr val="000A3C">
              <a:lumMod val="90000"/>
              <a:lumOff val="10000"/>
              <a:alpha val="25000"/>
            </a:srgbClr>
          </a:solidFill>
          <a:ln w="25400" cap="flat" cmpd="sng" algn="ctr">
            <a:noFill/>
            <a:prstDash val="solid"/>
          </a:ln>
          <a:effectLst/>
        </p:spPr>
        <p:txBody>
          <a:bodyPr rtlCol="0" anchor="ctr"/>
          <a:lstStyle/>
          <a:p>
            <a:pPr algn="ctr">
              <a:buClr>
                <a:srgbClr val="000000"/>
              </a:buClr>
            </a:pPr>
            <a:endParaRPr lang="en-US" sz="1600" kern="0">
              <a:solidFill>
                <a:srgbClr val="FFFFFF"/>
              </a:solidFill>
              <a:latin typeface="Arial"/>
              <a:sym typeface="Arial"/>
            </a:endParaRPr>
          </a:p>
        </p:txBody>
      </p:sp>
      <p:sp>
        <p:nvSpPr>
          <p:cNvPr id="100" name="Rectangle 99">
            <a:extLst>
              <a:ext uri="{FF2B5EF4-FFF2-40B4-BE49-F238E27FC236}">
                <a16:creationId xmlns:a16="http://schemas.microsoft.com/office/drawing/2014/main" id="{8956C445-FE20-2CEB-0176-4BF3DC17EA04}"/>
              </a:ext>
            </a:extLst>
          </p:cNvPr>
          <p:cNvSpPr/>
          <p:nvPr/>
        </p:nvSpPr>
        <p:spPr>
          <a:xfrm>
            <a:off x="397169" y="2451651"/>
            <a:ext cx="673271" cy="1454087"/>
          </a:xfrm>
          <a:prstGeom prst="rect">
            <a:avLst/>
          </a:prstGeom>
          <a:solidFill>
            <a:srgbClr val="000A3C">
              <a:lumMod val="90000"/>
              <a:lumOff val="10000"/>
              <a:alpha val="25000"/>
            </a:srgbClr>
          </a:solidFill>
          <a:ln w="25400" cap="flat" cmpd="sng" algn="ctr">
            <a:noFill/>
            <a:prstDash val="solid"/>
          </a:ln>
          <a:effectLst/>
        </p:spPr>
        <p:txBody>
          <a:bodyPr rtlCol="0" anchor="ctr"/>
          <a:lstStyle/>
          <a:p>
            <a:pPr algn="ctr">
              <a:buClr>
                <a:srgbClr val="000000"/>
              </a:buClr>
              <a:buFont typeface="Arial"/>
              <a:buNone/>
              <a:defRPr/>
            </a:pPr>
            <a:endParaRPr lang="en-US" sz="1600" kern="0">
              <a:solidFill>
                <a:srgbClr val="FFFFFF"/>
              </a:solidFill>
              <a:latin typeface="Arial"/>
              <a:sym typeface="Arial"/>
            </a:endParaRPr>
          </a:p>
        </p:txBody>
      </p:sp>
      <p:sp>
        <p:nvSpPr>
          <p:cNvPr id="101" name="Rectangle 100">
            <a:extLst>
              <a:ext uri="{FF2B5EF4-FFF2-40B4-BE49-F238E27FC236}">
                <a16:creationId xmlns:a16="http://schemas.microsoft.com/office/drawing/2014/main" id="{BA1B0945-33C1-673E-65E1-DF850D73D0A0}"/>
              </a:ext>
            </a:extLst>
          </p:cNvPr>
          <p:cNvSpPr/>
          <p:nvPr/>
        </p:nvSpPr>
        <p:spPr>
          <a:xfrm>
            <a:off x="433418" y="4972099"/>
            <a:ext cx="683662" cy="1405719"/>
          </a:xfrm>
          <a:prstGeom prst="rect">
            <a:avLst/>
          </a:prstGeom>
          <a:solidFill>
            <a:srgbClr val="000A3C">
              <a:lumMod val="90000"/>
              <a:lumOff val="10000"/>
              <a:alpha val="25000"/>
            </a:srgbClr>
          </a:solidFill>
          <a:ln w="25400" cap="flat" cmpd="sng" algn="ctr">
            <a:noFill/>
            <a:prstDash val="solid"/>
          </a:ln>
          <a:effectLst/>
        </p:spPr>
        <p:txBody>
          <a:bodyPr rtlCol="0" anchor="ctr"/>
          <a:lstStyle/>
          <a:p>
            <a:pPr algn="ctr">
              <a:buClr>
                <a:srgbClr val="000000"/>
              </a:buClr>
            </a:pPr>
            <a:endParaRPr lang="en-US" sz="1600" kern="0">
              <a:solidFill>
                <a:srgbClr val="FFFFFF"/>
              </a:solidFill>
              <a:latin typeface="Arial"/>
              <a:sym typeface="Arial"/>
            </a:endParaRPr>
          </a:p>
        </p:txBody>
      </p:sp>
      <p:grpSp>
        <p:nvGrpSpPr>
          <p:cNvPr id="102" name="Group 101">
            <a:extLst>
              <a:ext uri="{FF2B5EF4-FFF2-40B4-BE49-F238E27FC236}">
                <a16:creationId xmlns:a16="http://schemas.microsoft.com/office/drawing/2014/main" id="{DF1BE53E-1C71-1326-F090-A70CC7CD99FC}"/>
              </a:ext>
            </a:extLst>
          </p:cNvPr>
          <p:cNvGrpSpPr/>
          <p:nvPr/>
        </p:nvGrpSpPr>
        <p:grpSpPr>
          <a:xfrm>
            <a:off x="3718447" y="68996"/>
            <a:ext cx="2275035" cy="1828010"/>
            <a:chOff x="3338763" y="721007"/>
            <a:chExt cx="2757237" cy="2076849"/>
          </a:xfrm>
        </p:grpSpPr>
        <p:pic>
          <p:nvPicPr>
            <p:cNvPr id="103" name="Picture 4" descr="unité Sombre À plus artificial intelligence robot png famine Vitesse  supersonique croisière">
              <a:extLst>
                <a:ext uri="{FF2B5EF4-FFF2-40B4-BE49-F238E27FC236}">
                  <a16:creationId xmlns:a16="http://schemas.microsoft.com/office/drawing/2014/main" id="{F8C17FBF-0B91-AF08-EBF7-E79474BA5A7F}"/>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3338763" y="721007"/>
              <a:ext cx="1920745" cy="2076849"/>
            </a:xfrm>
            <a:prstGeom prst="rect">
              <a:avLst/>
            </a:prstGeom>
            <a:noFill/>
            <a:extLst>
              <a:ext uri="{909E8E84-426E-40DD-AFC4-6F175D3DCCD1}">
                <a14:hiddenFill xmlns:a14="http://schemas.microsoft.com/office/drawing/2010/main">
                  <a:solidFill>
                    <a:srgbClr val="FFFFFF"/>
                  </a:solidFill>
                </a14:hiddenFill>
              </a:ext>
            </a:extLst>
          </p:spPr>
        </p:pic>
        <p:grpSp>
          <p:nvGrpSpPr>
            <p:cNvPr id="104" name="Group 103">
              <a:extLst>
                <a:ext uri="{FF2B5EF4-FFF2-40B4-BE49-F238E27FC236}">
                  <a16:creationId xmlns:a16="http://schemas.microsoft.com/office/drawing/2014/main" id="{87B774D6-0FD4-5E24-3AD5-7DE63E37C99C}"/>
                </a:ext>
              </a:extLst>
            </p:cNvPr>
            <p:cNvGrpSpPr/>
            <p:nvPr/>
          </p:nvGrpSpPr>
          <p:grpSpPr>
            <a:xfrm>
              <a:off x="4906424" y="1122186"/>
              <a:ext cx="1189576" cy="730445"/>
              <a:chOff x="3690619" y="1783962"/>
              <a:chExt cx="2326133" cy="1428331"/>
            </a:xfrm>
          </p:grpSpPr>
          <p:pic>
            <p:nvPicPr>
              <p:cNvPr id="105" name="Picture 6" descr="Robot Invaders">
                <a:extLst>
                  <a:ext uri="{FF2B5EF4-FFF2-40B4-BE49-F238E27FC236}">
                    <a16:creationId xmlns:a16="http://schemas.microsoft.com/office/drawing/2014/main" id="{12ED0531-2053-96A1-135A-4F84FCF9AD9B}"/>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b="-9189"/>
              <a:stretch/>
            </p:blipFill>
            <p:spPr bwMode="auto">
              <a:xfrm>
                <a:off x="3785616" y="2234296"/>
                <a:ext cx="2231136" cy="33745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Robot Invaders">
                <a:extLst>
                  <a:ext uri="{FF2B5EF4-FFF2-40B4-BE49-F238E27FC236}">
                    <a16:creationId xmlns:a16="http://schemas.microsoft.com/office/drawing/2014/main" id="{D69764BB-4C72-666F-C90D-897DA045BD01}"/>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a:stretch/>
            </p:blipFill>
            <p:spPr bwMode="auto">
              <a:xfrm>
                <a:off x="3690619" y="2569356"/>
                <a:ext cx="1845088" cy="64293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Robot Invaders">
                <a:extLst>
                  <a:ext uri="{FF2B5EF4-FFF2-40B4-BE49-F238E27FC236}">
                    <a16:creationId xmlns:a16="http://schemas.microsoft.com/office/drawing/2014/main" id="{4DFA7CBC-CBF7-F16C-E40C-DEE9C32E17AC}"/>
                  </a:ext>
                </a:extLst>
              </p:cNvPr>
              <p:cNvPicPr>
                <a:picLocks noChangeAspect="1" noChangeArrowheads="1"/>
              </p:cNvPicPr>
              <p:nvPr/>
            </p:nvPicPr>
            <p:blipFill rotWithShape="1">
              <a:blip r:embed="rId14" cstate="hqprint">
                <a:extLst>
                  <a:ext uri="{28A0092B-C50C-407E-A947-70E740481C1C}">
                    <a14:useLocalDpi xmlns:a14="http://schemas.microsoft.com/office/drawing/2010/main"/>
                  </a:ext>
                </a:extLst>
              </a:blip>
              <a:srcRect b="-21162"/>
              <a:stretch/>
            </p:blipFill>
            <p:spPr bwMode="auto">
              <a:xfrm>
                <a:off x="3785616" y="1783962"/>
                <a:ext cx="1592162" cy="51522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8" name="Google Shape;34;p4">
            <a:extLst>
              <a:ext uri="{FF2B5EF4-FFF2-40B4-BE49-F238E27FC236}">
                <a16:creationId xmlns:a16="http://schemas.microsoft.com/office/drawing/2014/main" id="{DB9356BB-3854-6E5F-4FEF-363EE4F92328}"/>
              </a:ext>
            </a:extLst>
          </p:cNvPr>
          <p:cNvPicPr preferRelativeResize="0"/>
          <p:nvPr/>
        </p:nvPicPr>
        <p:blipFill>
          <a:blip r:embed="rId15">
            <a:alphaModFix/>
          </a:blip>
          <a:stretch>
            <a:fillRect/>
          </a:stretch>
        </p:blipFill>
        <p:spPr>
          <a:xfrm>
            <a:off x="10858529" y="355842"/>
            <a:ext cx="707127" cy="785700"/>
          </a:xfrm>
          <a:prstGeom prst="rect">
            <a:avLst/>
          </a:prstGeom>
          <a:noFill/>
          <a:ln>
            <a:noFill/>
          </a:ln>
        </p:spPr>
      </p:pic>
      <p:sp>
        <p:nvSpPr>
          <p:cNvPr id="111" name="TextBox 110">
            <a:extLst>
              <a:ext uri="{FF2B5EF4-FFF2-40B4-BE49-F238E27FC236}">
                <a16:creationId xmlns:a16="http://schemas.microsoft.com/office/drawing/2014/main" id="{80A2962B-5A98-D339-F36E-E8AE500E5826}"/>
              </a:ext>
            </a:extLst>
          </p:cNvPr>
          <p:cNvSpPr txBox="1"/>
          <p:nvPr/>
        </p:nvSpPr>
        <p:spPr>
          <a:xfrm>
            <a:off x="3719795" y="4717003"/>
            <a:ext cx="3474970" cy="17707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nSpc>
                <a:spcPct val="90000"/>
              </a:lnSpc>
              <a:buClr>
                <a:srgbClr val="FFD400"/>
              </a:buClr>
              <a:buSzPts val="1200"/>
              <a:buFont typeface="Lato"/>
              <a:buNone/>
              <a:defRPr b="1">
                <a:solidFill>
                  <a:schemeClr val="lt1"/>
                </a:solidFill>
                <a:latin typeface="Lato"/>
                <a:ea typeface="Lato"/>
                <a:cs typeface="Lato"/>
                <a:sym typeface="Lato"/>
              </a:defRPr>
            </a:lvl1pPr>
            <a:lvl2pPr marL="914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2pPr>
            <a:lvl3pPr marL="1371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3pPr>
            <a:lvl4pPr marL="18288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4pPr>
            <a:lvl5pPr marL="22860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5pPr>
            <a:lvl6pPr marL="27432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6pPr>
            <a:lvl7pPr marL="32004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7pPr>
            <a:lvl8pPr marL="3657600" indent="-304800">
              <a:lnSpc>
                <a:spcPct val="90000"/>
              </a:lnSpc>
              <a:spcBef>
                <a:spcPts val="600"/>
              </a:spcBef>
              <a:buClr>
                <a:srgbClr val="FFD400"/>
              </a:buClr>
              <a:buSzPts val="1200"/>
              <a:buFont typeface="Lato"/>
              <a:buChar char="○"/>
              <a:defRPr sz="1200">
                <a:solidFill>
                  <a:schemeClr val="lt1"/>
                </a:solidFill>
                <a:latin typeface="Lato"/>
                <a:ea typeface="Lato"/>
                <a:cs typeface="Lato"/>
                <a:sym typeface="Lato"/>
              </a:defRPr>
            </a:lvl8pPr>
            <a:lvl9pPr marL="4114800" indent="-304800">
              <a:lnSpc>
                <a:spcPct val="90000"/>
              </a:lnSpc>
              <a:spcBef>
                <a:spcPts val="600"/>
              </a:spcBef>
              <a:spcAft>
                <a:spcPts val="600"/>
              </a:spcAft>
              <a:buClr>
                <a:srgbClr val="FFD400"/>
              </a:buClr>
              <a:buSzPts val="1200"/>
              <a:buFont typeface="Lato"/>
              <a:buChar char="○"/>
              <a:defRPr sz="1200">
                <a:solidFill>
                  <a:schemeClr val="lt1"/>
                </a:solidFill>
                <a:latin typeface="Lato"/>
                <a:ea typeface="Lato"/>
                <a:cs typeface="Lato"/>
                <a:sym typeface="Lato"/>
              </a:defRPr>
            </a:lvl9pPr>
          </a:lstStyle>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Limitations:</a:t>
            </a: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endParaRPr kumimoji="0" lang="en-US" sz="1100" b="0" i="0" u="none" strike="noStrike" kern="0" cap="none" spc="0" normalizeH="0" baseline="0" noProof="0">
              <a:ln>
                <a:noFill/>
              </a:ln>
              <a:solidFill>
                <a:srgbClr val="FFFFFF"/>
              </a:solidFill>
              <a:effectLst/>
              <a:uLnTx/>
              <a:uFillTx/>
              <a:latin typeface="Lato"/>
              <a:ea typeface="Lato"/>
              <a:cs typeface="Lato"/>
              <a:sym typeface="Lato"/>
            </a:endParaRP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Sensitive to right prompts for yielding accurate results</a:t>
            </a:r>
          </a:p>
          <a:p>
            <a:pPr marL="171450" marR="0" lvl="0" indent="-171450" defTabSz="914400" eaLnBrk="1" fontAlgn="auto" latinLnBrk="0" hangingPunct="1">
              <a:lnSpc>
                <a:spcPct val="90000"/>
              </a:lnSpc>
              <a:spcBef>
                <a:spcPts val="0"/>
              </a:spcBef>
              <a:spcAft>
                <a:spcPts val="0"/>
              </a:spcAft>
              <a:buClr>
                <a:srgbClr val="FFD400"/>
              </a:buClr>
              <a:buSzPts val="1200"/>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Lato"/>
                <a:ea typeface="Lato"/>
                <a:cs typeface="Lato"/>
                <a:sym typeface="Lato"/>
              </a:rPr>
              <a:t>If the ask involves internal/new info not in knowledge base and LLM, requires descriptive prompts</a:t>
            </a:r>
          </a:p>
          <a:p>
            <a:pPr marL="0" marR="0" lvl="0" indent="0" defTabSz="914400" eaLnBrk="1" fontAlgn="auto" latinLnBrk="0" hangingPunct="1">
              <a:lnSpc>
                <a:spcPct val="90000"/>
              </a:lnSpc>
              <a:spcBef>
                <a:spcPts val="0"/>
              </a:spcBef>
              <a:spcAft>
                <a:spcPts val="0"/>
              </a:spcAft>
              <a:buClr>
                <a:srgbClr val="FFD400"/>
              </a:buClr>
              <a:buSzPts val="1200"/>
              <a:buFont typeface="Lato"/>
              <a:buNone/>
              <a:tabLst/>
              <a:defRPr/>
            </a:pPr>
            <a:r>
              <a:rPr kumimoji="0" lang="en-US" sz="1600" b="1" i="0" u="none" strike="noStrike" kern="0" cap="none" spc="0" normalizeH="0" baseline="0" noProof="0">
                <a:ln>
                  <a:noFill/>
                </a:ln>
                <a:solidFill>
                  <a:srgbClr val="FFFFFF"/>
                </a:solidFill>
                <a:effectLst/>
                <a:uLnTx/>
                <a:uFillTx/>
                <a:latin typeface="Lato"/>
                <a:ea typeface="Lato"/>
                <a:cs typeface="Lato"/>
                <a:sym typeface="Lato"/>
              </a:rPr>
              <a:t> </a:t>
            </a:r>
          </a:p>
        </p:txBody>
      </p:sp>
      <p:pic>
        <p:nvPicPr>
          <p:cNvPr id="112" name="Google Shape;10;p2">
            <a:extLst>
              <a:ext uri="{FF2B5EF4-FFF2-40B4-BE49-F238E27FC236}">
                <a16:creationId xmlns:a16="http://schemas.microsoft.com/office/drawing/2014/main" id="{78930224-FEE8-AD99-FC6B-70E9A976F15B}"/>
              </a:ext>
            </a:extLst>
          </p:cNvPr>
          <p:cNvPicPr preferRelativeResize="0"/>
          <p:nvPr/>
        </p:nvPicPr>
        <p:blipFill rotWithShape="1">
          <a:blip r:embed="rId16" cstate="hqprint">
            <a:alphaModFix/>
            <a:extLst>
              <a:ext uri="{28A0092B-C50C-407E-A947-70E740481C1C}">
                <a14:useLocalDpi xmlns:a14="http://schemas.microsoft.com/office/drawing/2010/main"/>
              </a:ext>
            </a:extLst>
          </a:blip>
          <a:srcRect/>
          <a:stretch/>
        </p:blipFill>
        <p:spPr>
          <a:xfrm>
            <a:off x="7424251" y="455956"/>
            <a:ext cx="3199793" cy="148181"/>
          </a:xfrm>
          <a:prstGeom prst="rect">
            <a:avLst/>
          </a:prstGeom>
          <a:noFill/>
          <a:ln>
            <a:noFill/>
          </a:ln>
        </p:spPr>
      </p:pic>
      <p:pic>
        <p:nvPicPr>
          <p:cNvPr id="113" name="Google Shape;12;p2">
            <a:extLst>
              <a:ext uri="{FF2B5EF4-FFF2-40B4-BE49-F238E27FC236}">
                <a16:creationId xmlns:a16="http://schemas.microsoft.com/office/drawing/2014/main" id="{E3866D5E-1733-F63F-1FAA-8AEECBB33CCF}"/>
              </a:ext>
            </a:extLst>
          </p:cNvPr>
          <p:cNvPicPr preferRelativeResize="0"/>
          <p:nvPr/>
        </p:nvPicPr>
        <p:blipFill>
          <a:blip r:embed="rId17">
            <a:alphaModFix/>
          </a:blip>
          <a:stretch>
            <a:fillRect/>
          </a:stretch>
        </p:blipFill>
        <p:spPr>
          <a:xfrm>
            <a:off x="7493139" y="651378"/>
            <a:ext cx="3177272" cy="393600"/>
          </a:xfrm>
          <a:prstGeom prst="rect">
            <a:avLst/>
          </a:prstGeom>
          <a:noFill/>
          <a:ln>
            <a:noFill/>
          </a:ln>
        </p:spPr>
      </p:pic>
    </p:spTree>
    <p:extLst>
      <p:ext uri="{BB962C8B-B14F-4D97-AF65-F5344CB8AC3E}">
        <p14:creationId xmlns:p14="http://schemas.microsoft.com/office/powerpoint/2010/main" val="3690903651"/>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54EC5-F19B-CF4B-392F-3D4022D7B734}"/>
              </a:ext>
            </a:extLst>
          </p:cNvPr>
          <p:cNvSpPr>
            <a:spLocks noGrp="1"/>
          </p:cNvSpPr>
          <p:nvPr>
            <p:ph type="title"/>
          </p:nvPr>
        </p:nvSpPr>
        <p:spPr/>
        <p:txBody>
          <a:bodyPr/>
          <a:lstStyle/>
          <a:p>
            <a:r>
              <a:rPr lang="en-US"/>
              <a:t>QE TO ENGINEERING TEAM SCOPE EXPANSION</a:t>
            </a:r>
          </a:p>
        </p:txBody>
      </p:sp>
      <p:sp>
        <p:nvSpPr>
          <p:cNvPr id="5" name="Slide Number Placeholder 4">
            <a:extLst>
              <a:ext uri="{FF2B5EF4-FFF2-40B4-BE49-F238E27FC236}">
                <a16:creationId xmlns:a16="http://schemas.microsoft.com/office/drawing/2014/main" id="{1122DBE2-38FE-995D-FC16-6845A6D366C6}"/>
              </a:ext>
            </a:extLst>
          </p:cNvPr>
          <p:cNvSpPr>
            <a:spLocks noGrp="1"/>
          </p:cNvSpPr>
          <p:nvPr>
            <p:ph type="sldNum" sz="quarter" idx="4"/>
          </p:nvPr>
        </p:nvSpPr>
        <p:spPr/>
        <p:txBody>
          <a:bodyPr/>
          <a:lstStyle/>
          <a:p>
            <a:fld id="{67C3F941-3FEE-EA40-8EAD-E8A0CA148F63}" type="slidenum">
              <a:rPr lang="en-US" smtClean="0"/>
              <a:pPr/>
              <a:t>4</a:t>
            </a:fld>
            <a:endParaRPr lang="en-US"/>
          </a:p>
        </p:txBody>
      </p:sp>
      <p:sp>
        <p:nvSpPr>
          <p:cNvPr id="64" name="Rectangle 63">
            <a:extLst>
              <a:ext uri="{FF2B5EF4-FFF2-40B4-BE49-F238E27FC236}">
                <a16:creationId xmlns:a16="http://schemas.microsoft.com/office/drawing/2014/main" id="{E58491E2-F224-E21A-A849-EDDB45C9675A}"/>
              </a:ext>
            </a:extLst>
          </p:cNvPr>
          <p:cNvSpPr/>
          <p:nvPr/>
        </p:nvSpPr>
        <p:spPr>
          <a:xfrm>
            <a:off x="4856538" y="3507005"/>
            <a:ext cx="7335462" cy="578858"/>
          </a:xfrm>
          <a:prstGeom prst="rect">
            <a:avLst/>
          </a:prstGeom>
          <a:solidFill>
            <a:srgbClr val="98BFFF">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5FFF"/>
              </a:solidFill>
              <a:effectLst/>
              <a:uLnTx/>
              <a:uFillTx/>
            </a:endParaRPr>
          </a:p>
        </p:txBody>
      </p:sp>
      <p:pic>
        <p:nvPicPr>
          <p:cNvPr id="65" name="Google Shape;9;p2">
            <a:extLst>
              <a:ext uri="{FF2B5EF4-FFF2-40B4-BE49-F238E27FC236}">
                <a16:creationId xmlns:a16="http://schemas.microsoft.com/office/drawing/2014/main" id="{F9C7CE37-6FEE-AF6D-9D40-DE217BB71CF7}"/>
              </a:ext>
            </a:extLst>
          </p:cNvPr>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 y="1162845"/>
            <a:ext cx="5696950" cy="3054236"/>
          </a:xfrm>
          <a:prstGeom prst="rect">
            <a:avLst/>
          </a:prstGeom>
          <a:noFill/>
          <a:ln>
            <a:noFill/>
          </a:ln>
        </p:spPr>
      </p:pic>
      <p:sp>
        <p:nvSpPr>
          <p:cNvPr id="66" name="Rectangle 65">
            <a:extLst>
              <a:ext uri="{FF2B5EF4-FFF2-40B4-BE49-F238E27FC236}">
                <a16:creationId xmlns:a16="http://schemas.microsoft.com/office/drawing/2014/main" id="{78C8E952-D5C7-609B-BFF2-F362D6FF3B79}"/>
              </a:ext>
            </a:extLst>
          </p:cNvPr>
          <p:cNvSpPr/>
          <p:nvPr/>
        </p:nvSpPr>
        <p:spPr>
          <a:xfrm>
            <a:off x="0" y="1162846"/>
            <a:ext cx="5444358" cy="716125"/>
          </a:xfrm>
          <a:prstGeom prst="rect">
            <a:avLst/>
          </a:prstGeom>
          <a:solidFill>
            <a:srgbClr val="000048">
              <a:lumMod val="90000"/>
              <a:lumOff val="1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3901036F-165B-6C6C-F017-250C29823C08}"/>
              </a:ext>
            </a:extLst>
          </p:cNvPr>
          <p:cNvSpPr/>
          <p:nvPr/>
        </p:nvSpPr>
        <p:spPr>
          <a:xfrm>
            <a:off x="10518961" y="965802"/>
            <a:ext cx="1502134" cy="2613989"/>
          </a:xfrm>
          <a:prstGeom prst="rect">
            <a:avLst/>
          </a:prstGeom>
          <a:solidFill>
            <a:srgbClr val="2F78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 name="Group 3">
            <a:extLst>
              <a:ext uri="{FF2B5EF4-FFF2-40B4-BE49-F238E27FC236}">
                <a16:creationId xmlns:a16="http://schemas.microsoft.com/office/drawing/2014/main" id="{163C4620-56CF-72BC-4CBD-18C411F1985E}"/>
              </a:ext>
            </a:extLst>
          </p:cNvPr>
          <p:cNvGrpSpPr/>
          <p:nvPr/>
        </p:nvGrpSpPr>
        <p:grpSpPr>
          <a:xfrm>
            <a:off x="1001013" y="1295030"/>
            <a:ext cx="2921953" cy="435319"/>
            <a:chOff x="953632" y="1343906"/>
            <a:chExt cx="3254802" cy="484908"/>
          </a:xfrm>
        </p:grpSpPr>
        <p:pic>
          <p:nvPicPr>
            <p:cNvPr id="73" name="Google Shape;10;p2">
              <a:extLst>
                <a:ext uri="{FF2B5EF4-FFF2-40B4-BE49-F238E27FC236}">
                  <a16:creationId xmlns:a16="http://schemas.microsoft.com/office/drawing/2014/main" id="{69236688-259C-EAAF-4633-25947D5E85A8}"/>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953632" y="1343906"/>
              <a:ext cx="3254802" cy="150729"/>
            </a:xfrm>
            <a:prstGeom prst="rect">
              <a:avLst/>
            </a:prstGeom>
            <a:noFill/>
            <a:ln>
              <a:noFill/>
            </a:ln>
          </p:spPr>
        </p:pic>
        <p:pic>
          <p:nvPicPr>
            <p:cNvPr id="74" name="Google Shape;12;p2">
              <a:extLst>
                <a:ext uri="{FF2B5EF4-FFF2-40B4-BE49-F238E27FC236}">
                  <a16:creationId xmlns:a16="http://schemas.microsoft.com/office/drawing/2014/main" id="{D322EBF0-A2AA-B42B-D6F6-B9B14E60380A}"/>
                </a:ext>
              </a:extLst>
            </p:cNvPr>
            <p:cNvPicPr preferRelativeResize="0"/>
            <p:nvPr/>
          </p:nvPicPr>
          <p:blipFill>
            <a:blip r:embed="rId6">
              <a:alphaModFix/>
            </a:blip>
            <a:stretch>
              <a:fillRect/>
            </a:stretch>
          </p:blipFill>
          <p:spPr>
            <a:xfrm>
              <a:off x="1218610" y="1513465"/>
              <a:ext cx="2545607" cy="315349"/>
            </a:xfrm>
            <a:prstGeom prst="rect">
              <a:avLst/>
            </a:prstGeom>
            <a:noFill/>
            <a:ln>
              <a:noFill/>
            </a:ln>
          </p:spPr>
        </p:pic>
      </p:grpSp>
      <p:sp>
        <p:nvSpPr>
          <p:cNvPr id="75" name="Chevron 74">
            <a:extLst>
              <a:ext uri="{FF2B5EF4-FFF2-40B4-BE49-F238E27FC236}">
                <a16:creationId xmlns:a16="http://schemas.microsoft.com/office/drawing/2014/main" id="{1FBD6747-97A0-31FC-C197-7EFBDC1DA23B}"/>
              </a:ext>
            </a:extLst>
          </p:cNvPr>
          <p:cNvSpPr/>
          <p:nvPr/>
        </p:nvSpPr>
        <p:spPr>
          <a:xfrm>
            <a:off x="4751164" y="1043954"/>
            <a:ext cx="1874770" cy="3170313"/>
          </a:xfrm>
          <a:prstGeom prst="chevron">
            <a:avLst/>
          </a:prstGeom>
          <a:solidFill>
            <a:srgbClr val="005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A3C"/>
              </a:solidFill>
              <a:effectLst/>
              <a:uLnTx/>
              <a:uFillTx/>
            </a:endParaRPr>
          </a:p>
        </p:txBody>
      </p:sp>
      <p:sp>
        <p:nvSpPr>
          <p:cNvPr id="76" name="TextBox 75">
            <a:extLst>
              <a:ext uri="{FF2B5EF4-FFF2-40B4-BE49-F238E27FC236}">
                <a16:creationId xmlns:a16="http://schemas.microsoft.com/office/drawing/2014/main" id="{133BB297-4A5B-BCAA-6CE9-29DF3B305B77}"/>
              </a:ext>
            </a:extLst>
          </p:cNvPr>
          <p:cNvSpPr txBox="1"/>
          <p:nvPr/>
        </p:nvSpPr>
        <p:spPr>
          <a:xfrm>
            <a:off x="6843484" y="2772912"/>
            <a:ext cx="3641933" cy="713400"/>
          </a:xfrm>
          <a:prstGeom prst="rect">
            <a:avLst/>
          </a:prstGeom>
          <a:noFill/>
        </p:spPr>
        <p:txBody>
          <a:bodyPr wrap="square" rtlCol="0">
            <a:spAutoFit/>
          </a:bodyPr>
          <a:lstStyle/>
          <a:p>
            <a:pPr marL="342900" indent="-342900">
              <a:lnSpc>
                <a:spcPct val="80000"/>
              </a:lnSpc>
              <a:buFont typeface="Arial" panose="020B0604020202020204" pitchFamily="34" charset="0"/>
              <a:buChar char="•"/>
            </a:pPr>
            <a:r>
              <a:rPr lang="en-US" sz="1600" b="1">
                <a:solidFill>
                  <a:srgbClr val="000A3C"/>
                </a:solidFill>
                <a:latin typeface="Peak Sans Bold" pitchFamily="2" charset="77"/>
              </a:rPr>
              <a:t>Inquire</a:t>
            </a:r>
            <a:r>
              <a:rPr lang="en-US" sz="1600">
                <a:solidFill>
                  <a:srgbClr val="000A3C"/>
                </a:solidFill>
                <a:latin typeface="Peak Sans Regular" pitchFamily="2" charset="77"/>
              </a:rPr>
              <a:t> about project details</a:t>
            </a:r>
          </a:p>
          <a:p>
            <a:pPr marL="342900" indent="-342900">
              <a:lnSpc>
                <a:spcPct val="80000"/>
              </a:lnSpc>
              <a:buFont typeface="Arial" panose="020B0604020202020204" pitchFamily="34" charset="0"/>
              <a:buChar char="•"/>
            </a:pPr>
            <a:r>
              <a:rPr lang="en-US" sz="1600" b="1">
                <a:solidFill>
                  <a:srgbClr val="000A3C"/>
                </a:solidFill>
                <a:latin typeface="Peak Sans Bold" pitchFamily="2" charset="77"/>
              </a:rPr>
              <a:t>Review</a:t>
            </a:r>
            <a:r>
              <a:rPr lang="en-US" sz="1600">
                <a:solidFill>
                  <a:srgbClr val="000A3C"/>
                </a:solidFill>
                <a:latin typeface="Peak Sans Regular" pitchFamily="2" charset="77"/>
              </a:rPr>
              <a:t> &amp; provide Feedback</a:t>
            </a:r>
          </a:p>
          <a:p>
            <a:pPr marL="342900" indent="-342900">
              <a:lnSpc>
                <a:spcPct val="80000"/>
              </a:lnSpc>
              <a:buFont typeface="Arial" panose="020B0604020202020204" pitchFamily="34" charset="0"/>
              <a:buChar char="•"/>
            </a:pPr>
            <a:r>
              <a:rPr lang="en-US" sz="1600" b="1">
                <a:solidFill>
                  <a:srgbClr val="000A3C"/>
                </a:solidFill>
                <a:latin typeface="Peak Sans Bold" pitchFamily="2" charset="77"/>
              </a:rPr>
              <a:t>Suggestions</a:t>
            </a:r>
            <a:r>
              <a:rPr lang="en-US" sz="1600">
                <a:solidFill>
                  <a:srgbClr val="000A3C"/>
                </a:solidFill>
                <a:latin typeface="Peak Sans Regular" pitchFamily="2" charset="77"/>
              </a:rPr>
              <a:t> &amp; Recommendations  </a:t>
            </a:r>
          </a:p>
        </p:txBody>
      </p:sp>
      <p:sp>
        <p:nvSpPr>
          <p:cNvPr id="77" name="TextBox 76">
            <a:extLst>
              <a:ext uri="{FF2B5EF4-FFF2-40B4-BE49-F238E27FC236}">
                <a16:creationId xmlns:a16="http://schemas.microsoft.com/office/drawing/2014/main" id="{EDE6CD32-02B6-C613-CF1A-31114CA04800}"/>
              </a:ext>
            </a:extLst>
          </p:cNvPr>
          <p:cNvSpPr txBox="1"/>
          <p:nvPr/>
        </p:nvSpPr>
        <p:spPr>
          <a:xfrm>
            <a:off x="6651838" y="2431033"/>
            <a:ext cx="3405110" cy="294183"/>
          </a:xfrm>
          <a:prstGeom prst="rect">
            <a:avLst/>
          </a:prstGeom>
          <a:noFill/>
        </p:spPr>
        <p:txBody>
          <a:bodyPr wrap="square">
            <a:spAutoFit/>
          </a:bodyPr>
          <a:lstStyle/>
          <a:p>
            <a:pPr>
              <a:lnSpc>
                <a:spcPct val="80000"/>
              </a:lnSpc>
            </a:pPr>
            <a:r>
              <a:rPr lang="en-US" sz="1600" b="1">
                <a:solidFill>
                  <a:srgbClr val="000A3C"/>
                </a:solidFill>
                <a:latin typeface="Peak Sans Bold" pitchFamily="2" charset="77"/>
              </a:rPr>
              <a:t>One stop </a:t>
            </a:r>
            <a:r>
              <a:rPr lang="en-US" sz="1600">
                <a:solidFill>
                  <a:srgbClr val="000A3C"/>
                </a:solidFill>
                <a:latin typeface="Peak Sans Regular" pitchFamily="2" charset="77"/>
              </a:rPr>
              <a:t>for All project information</a:t>
            </a:r>
          </a:p>
        </p:txBody>
      </p:sp>
      <p:sp>
        <p:nvSpPr>
          <p:cNvPr id="78" name="TextBox 77">
            <a:extLst>
              <a:ext uri="{FF2B5EF4-FFF2-40B4-BE49-F238E27FC236}">
                <a16:creationId xmlns:a16="http://schemas.microsoft.com/office/drawing/2014/main" id="{77413F80-58A4-A4F9-E0DB-FA71E78A1D16}"/>
              </a:ext>
            </a:extLst>
          </p:cNvPr>
          <p:cNvSpPr txBox="1"/>
          <p:nvPr/>
        </p:nvSpPr>
        <p:spPr>
          <a:xfrm>
            <a:off x="7132532" y="3579792"/>
            <a:ext cx="4134111"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A3C"/>
                </a:solidFill>
                <a:effectLst/>
                <a:uLnTx/>
                <a:uFillTx/>
              </a:rPr>
              <a:t>User-friendly Interface | Integrated Data Management | Intelligent Query Handling | Secure and Reliable | Cost Efficient</a:t>
            </a:r>
          </a:p>
        </p:txBody>
      </p:sp>
      <p:sp>
        <p:nvSpPr>
          <p:cNvPr id="79" name="Freeform 78">
            <a:extLst>
              <a:ext uri="{FF2B5EF4-FFF2-40B4-BE49-F238E27FC236}">
                <a16:creationId xmlns:a16="http://schemas.microsoft.com/office/drawing/2014/main" id="{0F64E7B4-967F-30A3-E2EE-3FF7748B6BAF}"/>
              </a:ext>
            </a:extLst>
          </p:cNvPr>
          <p:cNvSpPr/>
          <p:nvPr/>
        </p:nvSpPr>
        <p:spPr>
          <a:xfrm>
            <a:off x="9244372" y="1065132"/>
            <a:ext cx="2947628" cy="497984"/>
          </a:xfrm>
          <a:custGeom>
            <a:avLst/>
            <a:gdLst>
              <a:gd name="connsiteX0" fmla="*/ 0 w 8341072"/>
              <a:gd name="connsiteY0" fmla="*/ 0 h 754911"/>
              <a:gd name="connsiteX1" fmla="*/ 8341072 w 8341072"/>
              <a:gd name="connsiteY1" fmla="*/ 0 h 754911"/>
              <a:gd name="connsiteX2" fmla="*/ 8341072 w 8341072"/>
              <a:gd name="connsiteY2" fmla="*/ 754911 h 754911"/>
              <a:gd name="connsiteX3" fmla="*/ 1169256 w 8341072"/>
              <a:gd name="connsiteY3" fmla="*/ 754911 h 754911"/>
            </a:gdLst>
            <a:ahLst/>
            <a:cxnLst>
              <a:cxn ang="0">
                <a:pos x="connsiteX0" y="connsiteY0"/>
              </a:cxn>
              <a:cxn ang="0">
                <a:pos x="connsiteX1" y="connsiteY1"/>
              </a:cxn>
              <a:cxn ang="0">
                <a:pos x="connsiteX2" y="connsiteY2"/>
              </a:cxn>
              <a:cxn ang="0">
                <a:pos x="connsiteX3" y="connsiteY3"/>
              </a:cxn>
            </a:cxnLst>
            <a:rect l="l" t="t" r="r" b="b"/>
            <a:pathLst>
              <a:path w="8341072" h="754911">
                <a:moveTo>
                  <a:pt x="0" y="0"/>
                </a:moveTo>
                <a:lnTo>
                  <a:pt x="8341072" y="0"/>
                </a:lnTo>
                <a:lnTo>
                  <a:pt x="8341072" y="754911"/>
                </a:lnTo>
                <a:lnTo>
                  <a:pt x="1169256" y="754911"/>
                </a:lnTo>
                <a:close/>
              </a:path>
            </a:pathLst>
          </a:custGeom>
          <a:solidFill>
            <a:srgbClr val="2E308E">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grpSp>
        <p:nvGrpSpPr>
          <p:cNvPr id="80" name="Group 79">
            <a:extLst>
              <a:ext uri="{FF2B5EF4-FFF2-40B4-BE49-F238E27FC236}">
                <a16:creationId xmlns:a16="http://schemas.microsoft.com/office/drawing/2014/main" id="{FA308D6A-0CA3-948A-4EF6-43EBC2C477C3}"/>
              </a:ext>
            </a:extLst>
          </p:cNvPr>
          <p:cNvGrpSpPr/>
          <p:nvPr/>
        </p:nvGrpSpPr>
        <p:grpSpPr>
          <a:xfrm>
            <a:off x="6225763" y="965802"/>
            <a:ext cx="3083256" cy="1333148"/>
            <a:chOff x="5896425" y="817637"/>
            <a:chExt cx="4826444" cy="2086873"/>
          </a:xfrm>
        </p:grpSpPr>
        <p:pic>
          <p:nvPicPr>
            <p:cNvPr id="81" name="Picture 80" descr="A person wearing a robot outfit&#10;&#10;Description automatically generated">
              <a:extLst>
                <a:ext uri="{FF2B5EF4-FFF2-40B4-BE49-F238E27FC236}">
                  <a16:creationId xmlns:a16="http://schemas.microsoft.com/office/drawing/2014/main" id="{5C667BE9-A81D-5578-7A0A-203067D8A38F}"/>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872432" y="817637"/>
              <a:ext cx="1534210" cy="1534210"/>
            </a:xfrm>
            <a:prstGeom prst="rect">
              <a:avLst/>
            </a:prstGeom>
          </p:spPr>
        </p:pic>
        <p:sp>
          <p:nvSpPr>
            <p:cNvPr id="82" name="Title 1">
              <a:extLst>
                <a:ext uri="{FF2B5EF4-FFF2-40B4-BE49-F238E27FC236}">
                  <a16:creationId xmlns:a16="http://schemas.microsoft.com/office/drawing/2014/main" id="{5A6AEB66-68B0-0D8B-3E74-608933B281A6}"/>
                </a:ext>
              </a:extLst>
            </p:cNvPr>
            <p:cNvSpPr txBox="1">
              <a:spLocks/>
            </p:cNvSpPr>
            <p:nvPr/>
          </p:nvSpPr>
          <p:spPr>
            <a:xfrm>
              <a:off x="5896425" y="2504310"/>
              <a:ext cx="4826444" cy="400200"/>
            </a:xfrm>
            <a:prstGeom prst="rect">
              <a:avLst/>
            </a:prstGeom>
          </p:spPr>
          <p:txBody>
            <a:bodyPr vert="horz" lIns="91440" tIns="45720" rIns="91440" bIns="45720" rtlCol="0" anchor="t" anchorCtr="0">
              <a:noAutofit/>
            </a:bodyPr>
            <a:lstStyle>
              <a:lvl1pPr algn="l" defTabSz="914400" rtl="0" eaLnBrk="1" latinLnBrk="0" hangingPunct="1">
                <a:lnSpc>
                  <a:spcPct val="75000"/>
                </a:lnSpc>
                <a:spcBef>
                  <a:spcPct val="0"/>
                </a:spcBef>
                <a:buNone/>
                <a:defRPr sz="4800" b="0" i="0" kern="1200">
                  <a:solidFill>
                    <a:schemeClr val="tx1"/>
                  </a:solidFill>
                  <a:latin typeface="Impact" panose="020B0806030902050204" pitchFamily="34" charset="0"/>
                  <a:ea typeface="+mj-ea"/>
                  <a:cs typeface="+mj-cs"/>
                </a:defRPr>
              </a:lvl1pPr>
            </a:lstStyle>
            <a:p>
              <a:pPr algn="r"/>
              <a:r>
                <a:rPr lang="en-US" sz="1600" b="1">
                  <a:solidFill>
                    <a:srgbClr val="597DC1"/>
                  </a:solidFill>
                  <a:latin typeface="Century Gothic" panose="020B0502020202020204" pitchFamily="34" charset="0"/>
                </a:rPr>
                <a:t>Enterprise Virtual Assistant</a:t>
              </a:r>
              <a:endParaRPr lang="en-US" sz="3600" b="1">
                <a:solidFill>
                  <a:srgbClr val="597DC1"/>
                </a:solidFill>
                <a:latin typeface="Century Gothic" panose="020B0502020202020204" pitchFamily="34" charset="0"/>
              </a:endParaRPr>
            </a:p>
          </p:txBody>
        </p:sp>
      </p:grpSp>
      <p:pic>
        <p:nvPicPr>
          <p:cNvPr id="84" name="Picture 6" descr="Api Generic Gradient icon">
            <a:extLst>
              <a:ext uri="{FF2B5EF4-FFF2-40B4-BE49-F238E27FC236}">
                <a16:creationId xmlns:a16="http://schemas.microsoft.com/office/drawing/2014/main" id="{0734BC1A-84F1-52C7-9AA3-7F196732902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541439" y="4858321"/>
            <a:ext cx="763054" cy="76305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Json File Vector Art, Icons, and Graphics for Free Download">
            <a:extLst>
              <a:ext uri="{FF2B5EF4-FFF2-40B4-BE49-F238E27FC236}">
                <a16:creationId xmlns:a16="http://schemas.microsoft.com/office/drawing/2014/main" id="{6051C607-1D9F-3699-86B5-FD344921C78F}"/>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5240529" y="4858053"/>
            <a:ext cx="568912" cy="724985"/>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1F927350-3384-93BE-5313-1AF61EC01D31}"/>
              </a:ext>
            </a:extLst>
          </p:cNvPr>
          <p:cNvGrpSpPr/>
          <p:nvPr/>
        </p:nvGrpSpPr>
        <p:grpSpPr>
          <a:xfrm>
            <a:off x="367586" y="4889647"/>
            <a:ext cx="2009552" cy="946385"/>
            <a:chOff x="1073890" y="1414413"/>
            <a:chExt cx="3019646" cy="1422083"/>
          </a:xfrm>
        </p:grpSpPr>
        <p:pic>
          <p:nvPicPr>
            <p:cNvPr id="87" name="Picture 2" descr="Jira Logo and symbol, meaning, history, PNG">
              <a:extLst>
                <a:ext uri="{FF2B5EF4-FFF2-40B4-BE49-F238E27FC236}">
                  <a16:creationId xmlns:a16="http://schemas.microsoft.com/office/drawing/2014/main" id="{3FE58724-1C63-520F-BE8D-826CE63C3BD1}"/>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340041" y="1806195"/>
              <a:ext cx="970267" cy="65811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Confluence - Information Technology">
              <a:extLst>
                <a:ext uri="{FF2B5EF4-FFF2-40B4-BE49-F238E27FC236}">
                  <a16:creationId xmlns:a16="http://schemas.microsoft.com/office/drawing/2014/main" id="{16CEA9D1-5758-DC45-88ED-566B22176F43}"/>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1340041" y="1414415"/>
              <a:ext cx="2104909" cy="52622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Top Software Testing Software Awards 2022 | Software Reviews">
              <a:extLst>
                <a:ext uri="{FF2B5EF4-FFF2-40B4-BE49-F238E27FC236}">
                  <a16:creationId xmlns:a16="http://schemas.microsoft.com/office/drawing/2014/main" id="{D6C07D08-2D00-944A-DC86-A9D841551C42}"/>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549790" y="1956424"/>
              <a:ext cx="1309830" cy="28412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FC321BB3-BB9F-D7E5-1EE1-7B6A14347C23}"/>
                </a:ext>
              </a:extLst>
            </p:cNvPr>
            <p:cNvSpPr/>
            <p:nvPr/>
          </p:nvSpPr>
          <p:spPr>
            <a:xfrm>
              <a:off x="1073890" y="1414413"/>
              <a:ext cx="3019646" cy="1422083"/>
            </a:xfrm>
            <a:prstGeom prst="rect">
              <a:avLst/>
            </a:prstGeom>
            <a:noFill/>
            <a:ln w="12700" cap="flat" cmpd="sng" algn="ctr">
              <a:solidFill>
                <a:srgbClr val="000A3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grpSp>
      <p:sp>
        <p:nvSpPr>
          <p:cNvPr id="91" name="Right Arrow 90">
            <a:extLst>
              <a:ext uri="{FF2B5EF4-FFF2-40B4-BE49-F238E27FC236}">
                <a16:creationId xmlns:a16="http://schemas.microsoft.com/office/drawing/2014/main" id="{B98913E9-5666-2904-9368-95E03953FF72}"/>
              </a:ext>
            </a:extLst>
          </p:cNvPr>
          <p:cNvSpPr/>
          <p:nvPr/>
        </p:nvSpPr>
        <p:spPr>
          <a:xfrm>
            <a:off x="2710343" y="5109615"/>
            <a:ext cx="358076" cy="329816"/>
          </a:xfrm>
          <a:prstGeom prst="rightArrow">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92" name="Right Arrow 91">
            <a:extLst>
              <a:ext uri="{FF2B5EF4-FFF2-40B4-BE49-F238E27FC236}">
                <a16:creationId xmlns:a16="http://schemas.microsoft.com/office/drawing/2014/main" id="{75789AFC-6EBE-DC35-02AC-5670232A153C}"/>
              </a:ext>
            </a:extLst>
          </p:cNvPr>
          <p:cNvSpPr/>
          <p:nvPr/>
        </p:nvSpPr>
        <p:spPr>
          <a:xfrm>
            <a:off x="4365748" y="5083320"/>
            <a:ext cx="304103" cy="329816"/>
          </a:xfrm>
          <a:prstGeom prst="rightArrow">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93" name="TextBox 92">
            <a:extLst>
              <a:ext uri="{FF2B5EF4-FFF2-40B4-BE49-F238E27FC236}">
                <a16:creationId xmlns:a16="http://schemas.microsoft.com/office/drawing/2014/main" id="{0AE7A2FE-40B5-7039-058B-467286DC6FF7}"/>
              </a:ext>
            </a:extLst>
          </p:cNvPr>
          <p:cNvSpPr txBox="1"/>
          <p:nvPr/>
        </p:nvSpPr>
        <p:spPr>
          <a:xfrm>
            <a:off x="3589874" y="5701670"/>
            <a:ext cx="935769" cy="539250"/>
          </a:xfrm>
          <a:prstGeom prst="rect">
            <a:avLst/>
          </a:prstGeom>
          <a:noFill/>
        </p:spPr>
        <p:txBody>
          <a:bodyPr wrap="square" rtlCol="0">
            <a:spAutoFit/>
          </a:bodyPr>
          <a:lstStyle/>
          <a:p>
            <a:pPr>
              <a:lnSpc>
                <a:spcPct val="80000"/>
              </a:lnSpc>
            </a:pPr>
            <a:r>
              <a:rPr lang="en-US" sz="1200">
                <a:solidFill>
                  <a:srgbClr val="000A3C"/>
                </a:solidFill>
                <a:latin typeface="Peak Sans Regular" pitchFamily="2" charset="77"/>
              </a:rPr>
              <a:t>Extract Through API</a:t>
            </a:r>
          </a:p>
        </p:txBody>
      </p:sp>
      <p:sp>
        <p:nvSpPr>
          <p:cNvPr id="94" name="TextBox 93">
            <a:extLst>
              <a:ext uri="{FF2B5EF4-FFF2-40B4-BE49-F238E27FC236}">
                <a16:creationId xmlns:a16="http://schemas.microsoft.com/office/drawing/2014/main" id="{4DE310AF-F30C-3FF4-CAA8-1AD65D26226C}"/>
              </a:ext>
            </a:extLst>
          </p:cNvPr>
          <p:cNvSpPr txBox="1"/>
          <p:nvPr/>
        </p:nvSpPr>
        <p:spPr>
          <a:xfrm>
            <a:off x="756162" y="5878732"/>
            <a:ext cx="1187248" cy="243785"/>
          </a:xfrm>
          <a:prstGeom prst="rect">
            <a:avLst/>
          </a:prstGeom>
          <a:noFill/>
        </p:spPr>
        <p:txBody>
          <a:bodyPr wrap="none" rtlCol="0">
            <a:spAutoFit/>
          </a:bodyPr>
          <a:lstStyle/>
          <a:p>
            <a:pPr>
              <a:lnSpc>
                <a:spcPct val="80000"/>
              </a:lnSpc>
            </a:pPr>
            <a:r>
              <a:rPr lang="en-US" sz="1200">
                <a:solidFill>
                  <a:srgbClr val="000A3C"/>
                </a:solidFill>
                <a:latin typeface="Peak Sans Regular" pitchFamily="2" charset="77"/>
              </a:rPr>
              <a:t>Source Systems</a:t>
            </a:r>
          </a:p>
        </p:txBody>
      </p:sp>
      <p:sp>
        <p:nvSpPr>
          <p:cNvPr id="95" name="TextBox 94">
            <a:extLst>
              <a:ext uri="{FF2B5EF4-FFF2-40B4-BE49-F238E27FC236}">
                <a16:creationId xmlns:a16="http://schemas.microsoft.com/office/drawing/2014/main" id="{CA25FAB2-5CB2-BB0E-433B-8EA83ADA8633}"/>
              </a:ext>
            </a:extLst>
          </p:cNvPr>
          <p:cNvSpPr txBox="1"/>
          <p:nvPr/>
        </p:nvSpPr>
        <p:spPr>
          <a:xfrm>
            <a:off x="5240529" y="5751488"/>
            <a:ext cx="641914" cy="391517"/>
          </a:xfrm>
          <a:prstGeom prst="rect">
            <a:avLst/>
          </a:prstGeom>
          <a:noFill/>
        </p:spPr>
        <p:txBody>
          <a:bodyPr wrap="square" rtlCol="0">
            <a:spAutoFit/>
          </a:bodyPr>
          <a:lstStyle/>
          <a:p>
            <a:pPr>
              <a:lnSpc>
                <a:spcPct val="80000"/>
              </a:lnSpc>
            </a:pPr>
            <a:r>
              <a:rPr lang="en-US" sz="1200">
                <a:solidFill>
                  <a:srgbClr val="000A3C"/>
                </a:solidFill>
                <a:latin typeface="Peak Sans Regular" pitchFamily="2" charset="77"/>
              </a:rPr>
              <a:t>Source Data</a:t>
            </a:r>
          </a:p>
        </p:txBody>
      </p:sp>
      <p:pic>
        <p:nvPicPr>
          <p:cNvPr id="96" name="Picture 10" descr="Data Cleaning icons for free download | Freepik">
            <a:extLst>
              <a:ext uri="{FF2B5EF4-FFF2-40B4-BE49-F238E27FC236}">
                <a16:creationId xmlns:a16="http://schemas.microsoft.com/office/drawing/2014/main" id="{877D63FA-1909-2553-C8B3-81FBDE471AEB}"/>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839937" y="4847775"/>
            <a:ext cx="813388" cy="813388"/>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EB16833B-83F6-EC13-71D8-27E93EB93868}"/>
              </a:ext>
            </a:extLst>
          </p:cNvPr>
          <p:cNvSpPr txBox="1"/>
          <p:nvPr/>
        </p:nvSpPr>
        <p:spPr>
          <a:xfrm>
            <a:off x="6845702" y="5778071"/>
            <a:ext cx="990127" cy="539250"/>
          </a:xfrm>
          <a:prstGeom prst="rect">
            <a:avLst/>
          </a:prstGeom>
          <a:noFill/>
        </p:spPr>
        <p:txBody>
          <a:bodyPr wrap="square" rtlCol="0">
            <a:spAutoFit/>
          </a:bodyPr>
          <a:lstStyle/>
          <a:p>
            <a:pPr>
              <a:lnSpc>
                <a:spcPct val="80000"/>
              </a:lnSpc>
            </a:pPr>
            <a:r>
              <a:rPr lang="en-US" sz="1200">
                <a:solidFill>
                  <a:srgbClr val="000A3C"/>
                </a:solidFill>
                <a:latin typeface="Peak Sans Regular" pitchFamily="2" charset="77"/>
              </a:rPr>
              <a:t>Clean &amp; Transform Data</a:t>
            </a:r>
          </a:p>
        </p:txBody>
      </p:sp>
      <p:sp>
        <p:nvSpPr>
          <p:cNvPr id="98" name="Right Arrow 97">
            <a:extLst>
              <a:ext uri="{FF2B5EF4-FFF2-40B4-BE49-F238E27FC236}">
                <a16:creationId xmlns:a16="http://schemas.microsoft.com/office/drawing/2014/main" id="{E6C3DE29-2439-A1DD-F922-2B7245841E68}"/>
              </a:ext>
            </a:extLst>
          </p:cNvPr>
          <p:cNvSpPr/>
          <p:nvPr/>
        </p:nvSpPr>
        <p:spPr>
          <a:xfrm>
            <a:off x="5882443" y="5082114"/>
            <a:ext cx="317790" cy="329601"/>
          </a:xfrm>
          <a:prstGeom prst="rightArrow">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pic>
        <p:nvPicPr>
          <p:cNvPr id="99" name="Picture 12" descr="Processor Generic Gradient icon">
            <a:extLst>
              <a:ext uri="{FF2B5EF4-FFF2-40B4-BE49-F238E27FC236}">
                <a16:creationId xmlns:a16="http://schemas.microsoft.com/office/drawing/2014/main" id="{6916FB1A-92C0-CE94-E1E9-3FA82305849A}"/>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8496481" y="4774540"/>
            <a:ext cx="967976" cy="967976"/>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7810F78E-1CF9-E951-B03E-57CCD2987960}"/>
              </a:ext>
            </a:extLst>
          </p:cNvPr>
          <p:cNvSpPr txBox="1"/>
          <p:nvPr/>
        </p:nvSpPr>
        <p:spPr>
          <a:xfrm>
            <a:off x="8639805" y="5804789"/>
            <a:ext cx="1104238" cy="391517"/>
          </a:xfrm>
          <a:prstGeom prst="rect">
            <a:avLst/>
          </a:prstGeom>
          <a:noFill/>
        </p:spPr>
        <p:txBody>
          <a:bodyPr wrap="square" rtlCol="0">
            <a:spAutoFit/>
          </a:bodyPr>
          <a:lstStyle/>
          <a:p>
            <a:pPr>
              <a:lnSpc>
                <a:spcPct val="80000"/>
              </a:lnSpc>
            </a:pPr>
            <a:r>
              <a:rPr lang="en-US" sz="1200">
                <a:solidFill>
                  <a:srgbClr val="000A3C"/>
                </a:solidFill>
                <a:latin typeface="Peak Sans Regular" pitchFamily="2" charset="77"/>
              </a:rPr>
              <a:t>Generate Embeddings</a:t>
            </a:r>
          </a:p>
        </p:txBody>
      </p:sp>
      <p:pic>
        <p:nvPicPr>
          <p:cNvPr id="101" name="Picture 14" descr="Chroma Logo PNG Vectors Free Download">
            <a:extLst>
              <a:ext uri="{FF2B5EF4-FFF2-40B4-BE49-F238E27FC236}">
                <a16:creationId xmlns:a16="http://schemas.microsoft.com/office/drawing/2014/main" id="{372EF9ED-F158-0161-397E-84B423FAF76F}"/>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0485417" y="4943478"/>
            <a:ext cx="1001491" cy="640954"/>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DAB46D28-30AE-40CC-7186-CAEBBD6A6241}"/>
              </a:ext>
            </a:extLst>
          </p:cNvPr>
          <p:cNvSpPr txBox="1"/>
          <p:nvPr/>
        </p:nvSpPr>
        <p:spPr>
          <a:xfrm>
            <a:off x="10600133" y="5778071"/>
            <a:ext cx="886775" cy="391517"/>
          </a:xfrm>
          <a:prstGeom prst="rect">
            <a:avLst/>
          </a:prstGeom>
          <a:noFill/>
        </p:spPr>
        <p:txBody>
          <a:bodyPr wrap="square" rtlCol="0">
            <a:spAutoFit/>
          </a:bodyPr>
          <a:lstStyle/>
          <a:p>
            <a:pPr>
              <a:lnSpc>
                <a:spcPct val="80000"/>
              </a:lnSpc>
            </a:pPr>
            <a:r>
              <a:rPr lang="en-US" sz="1200">
                <a:solidFill>
                  <a:srgbClr val="000A3C"/>
                </a:solidFill>
                <a:latin typeface="Peak Sans Regular" pitchFamily="2" charset="77"/>
              </a:rPr>
              <a:t>Store In Vector DB</a:t>
            </a:r>
          </a:p>
        </p:txBody>
      </p:sp>
      <p:sp>
        <p:nvSpPr>
          <p:cNvPr id="103" name="Right Arrow 102">
            <a:extLst>
              <a:ext uri="{FF2B5EF4-FFF2-40B4-BE49-F238E27FC236}">
                <a16:creationId xmlns:a16="http://schemas.microsoft.com/office/drawing/2014/main" id="{E183C59F-ADE2-DBCB-8E39-7D97258F6950}"/>
              </a:ext>
            </a:extLst>
          </p:cNvPr>
          <p:cNvSpPr/>
          <p:nvPr/>
        </p:nvSpPr>
        <p:spPr>
          <a:xfrm>
            <a:off x="7720681" y="5105190"/>
            <a:ext cx="298594" cy="342418"/>
          </a:xfrm>
          <a:prstGeom prst="rightArrow">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104" name="Right Arrow 103">
            <a:extLst>
              <a:ext uri="{FF2B5EF4-FFF2-40B4-BE49-F238E27FC236}">
                <a16:creationId xmlns:a16="http://schemas.microsoft.com/office/drawing/2014/main" id="{72C9393C-1B28-973C-E8B1-F64A1FD8442D}"/>
              </a:ext>
            </a:extLst>
          </p:cNvPr>
          <p:cNvSpPr/>
          <p:nvPr/>
        </p:nvSpPr>
        <p:spPr>
          <a:xfrm>
            <a:off x="9497358" y="5121653"/>
            <a:ext cx="336130" cy="317778"/>
          </a:xfrm>
          <a:prstGeom prst="rightArrow">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FFF"/>
              </a:solidFill>
              <a:effectLst/>
              <a:uLnTx/>
              <a:uFillTx/>
            </a:endParaRPr>
          </a:p>
        </p:txBody>
      </p:sp>
      <p:sp>
        <p:nvSpPr>
          <p:cNvPr id="105" name="TextBox 104">
            <a:extLst>
              <a:ext uri="{FF2B5EF4-FFF2-40B4-BE49-F238E27FC236}">
                <a16:creationId xmlns:a16="http://schemas.microsoft.com/office/drawing/2014/main" id="{65A66E49-DFDE-C858-91FC-265F4897C22F}"/>
              </a:ext>
            </a:extLst>
          </p:cNvPr>
          <p:cNvSpPr txBox="1"/>
          <p:nvPr/>
        </p:nvSpPr>
        <p:spPr>
          <a:xfrm>
            <a:off x="378791" y="4465100"/>
            <a:ext cx="2096215" cy="294183"/>
          </a:xfrm>
          <a:prstGeom prst="rect">
            <a:avLst/>
          </a:prstGeom>
          <a:noFill/>
        </p:spPr>
        <p:txBody>
          <a:bodyPr wrap="none" rtlCol="0">
            <a:spAutoFit/>
          </a:bodyPr>
          <a:lstStyle/>
          <a:p>
            <a:pPr>
              <a:lnSpc>
                <a:spcPct val="80000"/>
              </a:lnSpc>
            </a:pPr>
            <a:r>
              <a:rPr lang="en-US" sz="1600" b="1">
                <a:solidFill>
                  <a:srgbClr val="000A3C"/>
                </a:solidFill>
                <a:latin typeface="Peak Sans Bold" pitchFamily="2" charset="77"/>
              </a:rPr>
              <a:t>Enhanced Vector Store</a:t>
            </a:r>
          </a:p>
        </p:txBody>
      </p:sp>
      <p:pic>
        <p:nvPicPr>
          <p:cNvPr id="106" name="Picture 5" descr="GitHub logo PNG transparent image download, size: 1125x417px">
            <a:extLst>
              <a:ext uri="{FF2B5EF4-FFF2-40B4-BE49-F238E27FC236}">
                <a16:creationId xmlns:a16="http://schemas.microsoft.com/office/drawing/2014/main" id="{BF28BC8D-800F-8D40-F276-6A8D28E1E378}"/>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644562" y="5427645"/>
            <a:ext cx="1187249" cy="44011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Techno Board Regular">
            <a:extLst>
              <a:ext uri="{FF2B5EF4-FFF2-40B4-BE49-F238E27FC236}">
                <a16:creationId xmlns:a16="http://schemas.microsoft.com/office/drawing/2014/main" id="{8A045BB5-BB06-F8FD-B1CC-10D87AC2479A}"/>
              </a:ext>
            </a:extLst>
          </p:cNvPr>
          <p:cNvPicPr>
            <a:picLocks noChangeAspect="1" noChangeArrowheads="1"/>
          </p:cNvPicPr>
          <p:nvPr/>
        </p:nvPicPr>
        <p:blipFill rotWithShape="1">
          <a:blip r:embed="rId17" cstate="hqprint">
            <a:duotone>
              <a:srgbClr val="02D0E5">
                <a:shade val="45000"/>
                <a:satMod val="135000"/>
              </a:srgbClr>
              <a:prstClr val="white"/>
            </a:duotone>
            <a:extLst>
              <a:ext uri="{28A0092B-C50C-407E-A947-70E740481C1C}">
                <a14:useLocalDpi xmlns:a14="http://schemas.microsoft.com/office/drawing/2010/main"/>
              </a:ext>
            </a:extLst>
          </a:blip>
          <a:srcRect l="650" t="16578" r="91342" b="28294"/>
          <a:stretch/>
        </p:blipFill>
        <p:spPr bwMode="auto">
          <a:xfrm>
            <a:off x="8123670" y="1375151"/>
            <a:ext cx="1220350" cy="658513"/>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6B28BEA2-797B-800D-E535-DCD176C06DDA}"/>
              </a:ext>
            </a:extLst>
          </p:cNvPr>
          <p:cNvSpPr txBox="1"/>
          <p:nvPr/>
        </p:nvSpPr>
        <p:spPr>
          <a:xfrm>
            <a:off x="10727739" y="2258620"/>
            <a:ext cx="1220350" cy="1200329"/>
          </a:xfrm>
          <a:prstGeom prst="rect">
            <a:avLst/>
          </a:prstGeom>
          <a:noFill/>
        </p:spPr>
        <p:txBody>
          <a:bodyPr wrap="square">
            <a:spAutoFit/>
          </a:bodyPr>
          <a:lstStyle/>
          <a:p>
            <a:r>
              <a:rPr lang="en-US" sz="1200">
                <a:solidFill>
                  <a:srgbClr val="000048"/>
                </a:solidFill>
                <a:latin typeface="Arial" panose="020B0604020202020204"/>
              </a:rPr>
              <a:t>Reduction in clarifications or time identifying specific details on existing tools.</a:t>
            </a:r>
          </a:p>
        </p:txBody>
      </p:sp>
      <p:sp>
        <p:nvSpPr>
          <p:cNvPr id="109" name="TextBox 108">
            <a:extLst>
              <a:ext uri="{FF2B5EF4-FFF2-40B4-BE49-F238E27FC236}">
                <a16:creationId xmlns:a16="http://schemas.microsoft.com/office/drawing/2014/main" id="{799C1CCA-3693-EFAF-BAA7-5F077930BFA1}"/>
              </a:ext>
            </a:extLst>
          </p:cNvPr>
          <p:cNvSpPr txBox="1"/>
          <p:nvPr/>
        </p:nvSpPr>
        <p:spPr>
          <a:xfrm>
            <a:off x="10748688" y="1624849"/>
            <a:ext cx="1210618" cy="646331"/>
          </a:xfrm>
          <a:prstGeom prst="rect">
            <a:avLst/>
          </a:prstGeom>
          <a:noFill/>
        </p:spPr>
        <p:txBody>
          <a:bodyPr wrap="square">
            <a:spAutoFit/>
          </a:bodyPr>
          <a:lstStyle/>
          <a:p>
            <a:r>
              <a:rPr lang="en-US" sz="3600" b="1">
                <a:solidFill>
                  <a:srgbClr val="000048">
                    <a:lumMod val="75000"/>
                    <a:lumOff val="25000"/>
                  </a:srgbClr>
                </a:solidFill>
                <a:latin typeface="Arial" panose="020B0604020202020204"/>
              </a:rPr>
              <a:t>50%</a:t>
            </a:r>
          </a:p>
        </p:txBody>
      </p:sp>
      <p:sp>
        <p:nvSpPr>
          <p:cNvPr id="110" name="TextBox 109">
            <a:extLst>
              <a:ext uri="{FF2B5EF4-FFF2-40B4-BE49-F238E27FC236}">
                <a16:creationId xmlns:a16="http://schemas.microsoft.com/office/drawing/2014/main" id="{CCD3ABA2-4EA5-925E-0022-4695545D9153}"/>
              </a:ext>
            </a:extLst>
          </p:cNvPr>
          <p:cNvSpPr txBox="1"/>
          <p:nvPr/>
        </p:nvSpPr>
        <p:spPr>
          <a:xfrm>
            <a:off x="10771554" y="1131997"/>
            <a:ext cx="997889" cy="369332"/>
          </a:xfrm>
          <a:prstGeom prst="rect">
            <a:avLst/>
          </a:prstGeom>
          <a:noFill/>
        </p:spPr>
        <p:txBody>
          <a:bodyPr wrap="square">
            <a:spAutoFit/>
          </a:bodyPr>
          <a:lstStyle/>
          <a:p>
            <a:r>
              <a:rPr lang="en-US" b="1" kern="0">
                <a:solidFill>
                  <a:srgbClr val="2F78C4">
                    <a:lumMod val="50000"/>
                  </a:srgbClr>
                </a:solidFill>
                <a:latin typeface="Lato"/>
                <a:ea typeface="Lato"/>
                <a:cs typeface="Lato"/>
                <a:sym typeface="Lato"/>
              </a:rPr>
              <a:t>Benefit</a:t>
            </a:r>
            <a:endParaRPr lang="en-US">
              <a:solidFill>
                <a:srgbClr val="2F78C4">
                  <a:lumMod val="50000"/>
                </a:srgbClr>
              </a:solidFill>
              <a:latin typeface="Arial" panose="020B0604020202020204"/>
            </a:endParaRPr>
          </a:p>
        </p:txBody>
      </p:sp>
      <p:grpSp>
        <p:nvGrpSpPr>
          <p:cNvPr id="2" name="Group 1">
            <a:extLst>
              <a:ext uri="{FF2B5EF4-FFF2-40B4-BE49-F238E27FC236}">
                <a16:creationId xmlns:a16="http://schemas.microsoft.com/office/drawing/2014/main" id="{673C7A8B-FDF2-2D2D-D61E-3F5B9B256C5B}"/>
              </a:ext>
            </a:extLst>
          </p:cNvPr>
          <p:cNvGrpSpPr/>
          <p:nvPr/>
        </p:nvGrpSpPr>
        <p:grpSpPr>
          <a:xfrm>
            <a:off x="58384" y="1817254"/>
            <a:ext cx="2224018" cy="1245206"/>
            <a:chOff x="517310" y="2183794"/>
            <a:chExt cx="3405656" cy="1906794"/>
          </a:xfrm>
        </p:grpSpPr>
        <p:pic>
          <p:nvPicPr>
            <p:cNvPr id="69" name="Picture 4" descr="unité Sombre À plus artificial intelligence robot png famine Vitesse  supersonique croisière">
              <a:extLst>
                <a:ext uri="{FF2B5EF4-FFF2-40B4-BE49-F238E27FC236}">
                  <a16:creationId xmlns:a16="http://schemas.microsoft.com/office/drawing/2014/main" id="{A263ACE4-E30C-8C6E-D2A3-18430AB1B735}"/>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517310" y="2183794"/>
              <a:ext cx="1906794" cy="190679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2CAF6D1A-3961-45B6-AFAD-67ED9C175018}"/>
                </a:ext>
              </a:extLst>
            </p:cNvPr>
            <p:cNvGrpSpPr/>
            <p:nvPr/>
          </p:nvGrpSpPr>
          <p:grpSpPr>
            <a:xfrm>
              <a:off x="2089161" y="2537315"/>
              <a:ext cx="1657235" cy="1282909"/>
              <a:chOff x="3690619" y="1783962"/>
              <a:chExt cx="1845088" cy="1428331"/>
            </a:xfrm>
          </p:grpSpPr>
          <p:pic>
            <p:nvPicPr>
              <p:cNvPr id="71" name="Picture 6" descr="Robot Invaders">
                <a:extLst>
                  <a:ext uri="{FF2B5EF4-FFF2-40B4-BE49-F238E27FC236}">
                    <a16:creationId xmlns:a16="http://schemas.microsoft.com/office/drawing/2014/main" id="{D4A62BD7-80B0-A2EC-F8DE-5B86E86FA600}"/>
                  </a:ext>
                </a:extLst>
              </p:cNvPr>
              <p:cNvPicPr>
                <a:picLocks noChangeAspect="1" noChangeArrowheads="1"/>
              </p:cNvPicPr>
              <p:nvPr/>
            </p:nvPicPr>
            <p:blipFill rotWithShape="1">
              <a:blip r:embed="rId19" cstate="hqprint">
                <a:extLst>
                  <a:ext uri="{28A0092B-C50C-407E-A947-70E740481C1C}">
                    <a14:useLocalDpi xmlns:a14="http://schemas.microsoft.com/office/drawing/2010/main"/>
                  </a:ext>
                </a:extLst>
              </a:blip>
              <a:srcRect/>
              <a:stretch/>
            </p:blipFill>
            <p:spPr bwMode="auto">
              <a:xfrm>
                <a:off x="3690619" y="2569356"/>
                <a:ext cx="1845088" cy="64293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Robot Invaders">
                <a:extLst>
                  <a:ext uri="{FF2B5EF4-FFF2-40B4-BE49-F238E27FC236}">
                    <a16:creationId xmlns:a16="http://schemas.microsoft.com/office/drawing/2014/main" id="{622455BB-CB80-819E-9CC5-0B339CD07FEA}"/>
                  </a:ext>
                </a:extLst>
              </p:cNvPr>
              <p:cNvPicPr>
                <a:picLocks noChangeAspect="1" noChangeArrowheads="1"/>
              </p:cNvPicPr>
              <p:nvPr/>
            </p:nvPicPr>
            <p:blipFill rotWithShape="1">
              <a:blip r:embed="rId20" cstate="hqprint">
                <a:extLst>
                  <a:ext uri="{28A0092B-C50C-407E-A947-70E740481C1C}">
                    <a14:useLocalDpi xmlns:a14="http://schemas.microsoft.com/office/drawing/2010/main"/>
                  </a:ext>
                </a:extLst>
              </a:blip>
              <a:srcRect b="-21162"/>
              <a:stretch/>
            </p:blipFill>
            <p:spPr bwMode="auto">
              <a:xfrm>
                <a:off x="3785616" y="1783962"/>
                <a:ext cx="1592162" cy="515224"/>
              </a:xfrm>
              <a:prstGeom prst="rect">
                <a:avLst/>
              </a:prstGeom>
              <a:noFill/>
              <a:extLst>
                <a:ext uri="{909E8E84-426E-40DD-AFC4-6F175D3DCCD1}">
                  <a14:hiddenFill xmlns:a14="http://schemas.microsoft.com/office/drawing/2010/main">
                    <a:solidFill>
                      <a:srgbClr val="FFFFFF"/>
                    </a:solidFill>
                  </a14:hiddenFill>
                </a:ext>
              </a:extLst>
            </p:spPr>
          </p:pic>
        </p:grpSp>
        <p:pic>
          <p:nvPicPr>
            <p:cNvPr id="111" name="Picture 6" descr="Robot Invaders">
              <a:extLst>
                <a:ext uri="{FF2B5EF4-FFF2-40B4-BE49-F238E27FC236}">
                  <a16:creationId xmlns:a16="http://schemas.microsoft.com/office/drawing/2014/main" id="{1D172D6C-60B3-F13E-7481-E2577DFC1A8E}"/>
                </a:ext>
              </a:extLst>
            </p:cNvPr>
            <p:cNvPicPr>
              <a:picLocks noChangeAspect="1" noChangeArrowheads="1"/>
            </p:cNvPicPr>
            <p:nvPr/>
          </p:nvPicPr>
          <p:blipFill rotWithShape="1">
            <a:blip r:embed="rId21" cstate="hqprint">
              <a:extLst>
                <a:ext uri="{28A0092B-C50C-407E-A947-70E740481C1C}">
                  <a14:useLocalDpi xmlns:a14="http://schemas.microsoft.com/office/drawing/2010/main"/>
                </a:ext>
              </a:extLst>
            </a:blip>
            <a:srcRect b="-9189"/>
            <a:stretch/>
          </p:blipFill>
          <p:spPr bwMode="auto">
            <a:xfrm>
              <a:off x="2179579" y="2960593"/>
              <a:ext cx="1743387" cy="28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DCF638-1440-4EE8-4635-1AB12A75D9E4}"/>
              </a:ext>
            </a:extLst>
          </p:cNvPr>
          <p:cNvGrpSpPr/>
          <p:nvPr/>
        </p:nvGrpSpPr>
        <p:grpSpPr>
          <a:xfrm>
            <a:off x="176768" y="3110972"/>
            <a:ext cx="5036671" cy="1100828"/>
            <a:chOff x="179556" y="4938652"/>
            <a:chExt cx="5036671" cy="1100828"/>
          </a:xfrm>
        </p:grpSpPr>
        <p:sp>
          <p:nvSpPr>
            <p:cNvPr id="6" name="Google Shape;66;p8">
              <a:extLst>
                <a:ext uri="{FF2B5EF4-FFF2-40B4-BE49-F238E27FC236}">
                  <a16:creationId xmlns:a16="http://schemas.microsoft.com/office/drawing/2014/main" id="{40789868-B35F-5646-BC66-16D7A3EBB386}"/>
                </a:ext>
              </a:extLst>
            </p:cNvPr>
            <p:cNvSpPr txBox="1">
              <a:spLocks/>
            </p:cNvSpPr>
            <p:nvPr/>
          </p:nvSpPr>
          <p:spPr>
            <a:xfrm>
              <a:off x="2017907" y="5657126"/>
              <a:ext cx="941368" cy="25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100" b="1" i="0" u="none" strike="noStrike" kern="0" cap="none" spc="0" normalizeH="0" baseline="0" noProof="0">
                  <a:ln>
                    <a:noFill/>
                  </a:ln>
                  <a:solidFill>
                    <a:srgbClr val="FFFFFF"/>
                  </a:solidFill>
                  <a:effectLst/>
                  <a:uLnTx/>
                  <a:uFillTx/>
                  <a:latin typeface="Lato"/>
                  <a:ea typeface="Lato"/>
                  <a:cs typeface="Lato"/>
                  <a:sym typeface="Lato"/>
                </a:rPr>
                <a:t>Robin </a:t>
              </a:r>
              <a:r>
                <a:rPr kumimoji="0" lang="en-US" sz="1100" b="0" i="0" u="none" strike="noStrike" kern="0" cap="none" spc="0" normalizeH="0" baseline="0" noProof="0">
                  <a:ln>
                    <a:noFill/>
                  </a:ln>
                  <a:solidFill>
                    <a:srgbClr val="FFFFFF"/>
                  </a:solidFill>
                  <a:effectLst/>
                  <a:uLnTx/>
                  <a:uFillTx/>
                  <a:latin typeface="Lato"/>
                  <a:ea typeface="Lato"/>
                  <a:cs typeface="Lato"/>
                  <a:sym typeface="Lato"/>
                </a:rPr>
                <a:t>Alex</a:t>
              </a:r>
            </a:p>
          </p:txBody>
        </p:sp>
        <p:sp>
          <p:nvSpPr>
            <p:cNvPr id="7" name="Google Shape;66;p8">
              <a:extLst>
                <a:ext uri="{FF2B5EF4-FFF2-40B4-BE49-F238E27FC236}">
                  <a16:creationId xmlns:a16="http://schemas.microsoft.com/office/drawing/2014/main" id="{591A12C9-0BED-ED64-F830-6E2C4EE015B6}"/>
                </a:ext>
              </a:extLst>
            </p:cNvPr>
            <p:cNvSpPr txBox="1">
              <a:spLocks/>
            </p:cNvSpPr>
            <p:nvPr/>
          </p:nvSpPr>
          <p:spPr>
            <a:xfrm>
              <a:off x="179556" y="5657126"/>
              <a:ext cx="1198503" cy="2577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100" b="1" i="0" u="none" strike="noStrike" kern="0" cap="none" spc="0" normalizeH="0" baseline="0" noProof="0" err="1">
                  <a:ln>
                    <a:noFill/>
                  </a:ln>
                  <a:solidFill>
                    <a:srgbClr val="FFFFFF"/>
                  </a:solidFill>
                  <a:effectLst/>
                  <a:uLnTx/>
                  <a:uFillTx/>
                  <a:latin typeface="Lato"/>
                  <a:ea typeface="Lato"/>
                  <a:cs typeface="Lato"/>
                  <a:sym typeface="Lato"/>
                </a:rPr>
                <a:t>Rosti</a:t>
              </a:r>
              <a:r>
                <a:rPr kumimoji="0" lang="en-US" sz="1100" b="1" i="0" u="none" strike="noStrike" kern="0" cap="none" spc="0" normalizeH="0" baseline="0" noProof="0">
                  <a:ln>
                    <a:noFill/>
                  </a:ln>
                  <a:solidFill>
                    <a:srgbClr val="FFFFFF"/>
                  </a:solidFill>
                  <a:effectLst/>
                  <a:uLnTx/>
                  <a:uFillTx/>
                  <a:latin typeface="Lato"/>
                  <a:ea typeface="Lato"/>
                  <a:cs typeface="Lato"/>
                  <a:sym typeface="Lato"/>
                </a:rPr>
                <a:t> </a:t>
              </a:r>
              <a:r>
                <a:rPr kumimoji="0" lang="en-US" sz="1100" b="0" i="0" u="none" strike="noStrike" kern="0" cap="none" spc="0" normalizeH="0" baseline="0" noProof="0" err="1">
                  <a:ln>
                    <a:noFill/>
                  </a:ln>
                  <a:solidFill>
                    <a:srgbClr val="FFFFFF"/>
                  </a:solidFill>
                  <a:effectLst/>
                  <a:uLnTx/>
                  <a:uFillTx/>
                  <a:latin typeface="Lato"/>
                  <a:ea typeface="Lato"/>
                  <a:cs typeface="Lato"/>
                  <a:sym typeface="Lato"/>
                </a:rPr>
                <a:t>Alpin</a:t>
              </a:r>
              <a:endParaRPr kumimoji="0" lang="en-US" sz="1100" b="1" i="0" u="none" strike="noStrike" kern="0" cap="none" spc="0" normalizeH="0" baseline="0" noProof="0">
                <a:ln>
                  <a:noFill/>
                </a:ln>
                <a:solidFill>
                  <a:srgbClr val="FFFFFF"/>
                </a:solidFill>
                <a:effectLst/>
                <a:uLnTx/>
                <a:uFillTx/>
                <a:latin typeface="Lato"/>
                <a:ea typeface="Lato"/>
                <a:cs typeface="Lato"/>
                <a:sym typeface="Lato"/>
              </a:endParaRPr>
            </a:p>
          </p:txBody>
        </p:sp>
        <p:sp>
          <p:nvSpPr>
            <p:cNvPr id="8" name="Google Shape;66;p8">
              <a:extLst>
                <a:ext uri="{FF2B5EF4-FFF2-40B4-BE49-F238E27FC236}">
                  <a16:creationId xmlns:a16="http://schemas.microsoft.com/office/drawing/2014/main" id="{E72CBE8C-0ECA-8CB8-A395-45673163F65E}"/>
                </a:ext>
              </a:extLst>
            </p:cNvPr>
            <p:cNvSpPr txBox="1">
              <a:spLocks/>
            </p:cNvSpPr>
            <p:nvPr/>
          </p:nvSpPr>
          <p:spPr>
            <a:xfrm>
              <a:off x="1097691" y="5657126"/>
              <a:ext cx="1386471" cy="2828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100" b="1" i="0" u="none" strike="noStrike" kern="0" cap="none" spc="0" normalizeH="0" baseline="0" noProof="0">
                  <a:ln>
                    <a:noFill/>
                  </a:ln>
                  <a:solidFill>
                    <a:srgbClr val="FFFFFF"/>
                  </a:solidFill>
                  <a:effectLst/>
                  <a:uLnTx/>
                  <a:uFillTx/>
                  <a:latin typeface="Lato"/>
                  <a:ea typeface="Lato"/>
                  <a:cs typeface="Lato"/>
                  <a:sym typeface="Lato"/>
                </a:rPr>
                <a:t>Chaitanya</a:t>
              </a:r>
              <a:r>
                <a:rPr kumimoji="0" lang="en-US" sz="1100" b="0" i="0" u="none" strike="noStrike" kern="0" cap="none" spc="0" normalizeH="0" baseline="0" noProof="0">
                  <a:ln>
                    <a:noFill/>
                  </a:ln>
                  <a:solidFill>
                    <a:srgbClr val="FFFFFF"/>
                  </a:solidFill>
                  <a:effectLst/>
                  <a:uLnTx/>
                  <a:uFillTx/>
                  <a:latin typeface="Lato"/>
                  <a:ea typeface="Lato"/>
                  <a:cs typeface="Lato"/>
                  <a:sym typeface="Lato"/>
                </a:rPr>
                <a:t> T</a:t>
              </a:r>
            </a:p>
          </p:txBody>
        </p:sp>
        <p:sp>
          <p:nvSpPr>
            <p:cNvPr id="9" name="Google Shape;66;p8">
              <a:extLst>
                <a:ext uri="{FF2B5EF4-FFF2-40B4-BE49-F238E27FC236}">
                  <a16:creationId xmlns:a16="http://schemas.microsoft.com/office/drawing/2014/main" id="{8B00183F-4FDA-9DA9-9390-947E92FCB4E2}"/>
                </a:ext>
              </a:extLst>
            </p:cNvPr>
            <p:cNvSpPr txBox="1">
              <a:spLocks/>
            </p:cNvSpPr>
            <p:nvPr/>
          </p:nvSpPr>
          <p:spPr>
            <a:xfrm>
              <a:off x="3019102" y="5657126"/>
              <a:ext cx="1268519" cy="3823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100" b="1" i="0" u="none" strike="noStrike" kern="0" cap="none" spc="0" normalizeH="0" baseline="0" noProof="0" err="1">
                  <a:ln>
                    <a:noFill/>
                  </a:ln>
                  <a:solidFill>
                    <a:srgbClr val="FFFFFF"/>
                  </a:solidFill>
                  <a:effectLst/>
                  <a:uLnTx/>
                  <a:uFillTx/>
                  <a:latin typeface="Lato"/>
                  <a:ea typeface="Lato"/>
                  <a:cs typeface="Lato"/>
                  <a:sym typeface="Lato"/>
                </a:rPr>
                <a:t>Rithwik</a:t>
              </a:r>
              <a:r>
                <a:rPr kumimoji="0" lang="en-US" sz="1100" b="0" i="0" u="none" strike="noStrike" kern="0" cap="none" spc="0" normalizeH="0" baseline="0" noProof="0">
                  <a:ln>
                    <a:noFill/>
                  </a:ln>
                  <a:solidFill>
                    <a:srgbClr val="FFFFFF"/>
                  </a:solidFill>
                  <a:effectLst/>
                  <a:uLnTx/>
                  <a:uFillTx/>
                  <a:latin typeface="Lato"/>
                  <a:ea typeface="Lato"/>
                  <a:cs typeface="Lato"/>
                  <a:sym typeface="Lato"/>
                </a:rPr>
                <a:t> S</a:t>
              </a:r>
            </a:p>
          </p:txBody>
        </p:sp>
        <p:sp>
          <p:nvSpPr>
            <p:cNvPr id="10" name="Google Shape;66;p8">
              <a:extLst>
                <a:ext uri="{FF2B5EF4-FFF2-40B4-BE49-F238E27FC236}">
                  <a16:creationId xmlns:a16="http://schemas.microsoft.com/office/drawing/2014/main" id="{955683E2-D5DA-A5F5-D6CB-CD6B93D4CB2B}"/>
                </a:ext>
              </a:extLst>
            </p:cNvPr>
            <p:cNvSpPr txBox="1">
              <a:spLocks/>
            </p:cNvSpPr>
            <p:nvPr/>
          </p:nvSpPr>
          <p:spPr>
            <a:xfrm>
              <a:off x="3754760" y="5657126"/>
              <a:ext cx="1461467" cy="2731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90000"/>
                </a:lnSpc>
                <a:spcBef>
                  <a:spcPts val="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1pPr>
              <a:lvl2pPr marL="914400" marR="0" lvl="1"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2pPr>
              <a:lvl3pPr marL="1371600" marR="0" lvl="2"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3pPr>
              <a:lvl4pPr marL="1828800" marR="0" lvl="3"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4pPr>
              <a:lvl5pPr marL="2286000" marR="0" lvl="4"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5pPr>
              <a:lvl6pPr marL="2743200" marR="0" lvl="5"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6pPr>
              <a:lvl7pPr marL="3200400" marR="0" lvl="6"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7pPr>
              <a:lvl8pPr marL="3657600" marR="0" lvl="7" indent="-304800" algn="l" rtl="0">
                <a:lnSpc>
                  <a:spcPct val="90000"/>
                </a:lnSpc>
                <a:spcBef>
                  <a:spcPts val="600"/>
                </a:spcBef>
                <a:spcAft>
                  <a:spcPts val="0"/>
                </a:spcAft>
                <a:buClr>
                  <a:srgbClr val="FFD400"/>
                </a:buClr>
                <a:buSzPts val="1200"/>
                <a:buFont typeface="Lato"/>
                <a:buChar char="○"/>
                <a:defRPr sz="1200" b="0" i="0" u="none" strike="noStrike" cap="none">
                  <a:solidFill>
                    <a:schemeClr val="lt1"/>
                  </a:solidFill>
                  <a:latin typeface="Lato"/>
                  <a:ea typeface="Lato"/>
                  <a:cs typeface="Lato"/>
                  <a:sym typeface="Lato"/>
                </a:defRPr>
              </a:lvl8pPr>
              <a:lvl9pPr marL="4114800" marR="0" lvl="8" indent="-304800" algn="l" rtl="0">
                <a:lnSpc>
                  <a:spcPct val="90000"/>
                </a:lnSpc>
                <a:spcBef>
                  <a:spcPts val="600"/>
                </a:spcBef>
                <a:spcAft>
                  <a:spcPts val="600"/>
                </a:spcAft>
                <a:buClr>
                  <a:srgbClr val="FFD400"/>
                </a:buClr>
                <a:buSzPts val="1200"/>
                <a:buFont typeface="Lato"/>
                <a:buChar char="○"/>
                <a:defRPr sz="1200" b="0" i="0" u="none" strike="noStrike" cap="none">
                  <a:solidFill>
                    <a:schemeClr val="lt1"/>
                  </a:solidFill>
                  <a:latin typeface="Lato"/>
                  <a:ea typeface="Lato"/>
                  <a:cs typeface="Lato"/>
                  <a:sym typeface="Lato"/>
                </a:defRPr>
              </a:lvl9pPr>
            </a:lstStyle>
            <a:p>
              <a:pPr marL="0" marR="0" lvl="0" indent="0" algn="l" defTabSz="914400" rtl="0" eaLnBrk="1" fontAlgn="auto" latinLnBrk="0" hangingPunct="1">
                <a:lnSpc>
                  <a:spcPct val="90000"/>
                </a:lnSpc>
                <a:spcBef>
                  <a:spcPts val="0"/>
                </a:spcBef>
                <a:spcAft>
                  <a:spcPts val="0"/>
                </a:spcAft>
                <a:buClr>
                  <a:srgbClr val="FFD400"/>
                </a:buClr>
                <a:buSzPts val="1200"/>
                <a:buFont typeface="Lato"/>
                <a:buNone/>
                <a:tabLst/>
                <a:defRPr/>
              </a:pPr>
              <a:r>
                <a:rPr kumimoji="0" lang="en-US" sz="1100" b="1" i="0" u="none" strike="noStrike" kern="0" cap="none" spc="0" normalizeH="0" baseline="0" noProof="0" err="1">
                  <a:ln>
                    <a:noFill/>
                  </a:ln>
                  <a:solidFill>
                    <a:srgbClr val="FFFFFF"/>
                  </a:solidFill>
                  <a:effectLst/>
                  <a:uLnTx/>
                  <a:uFillTx/>
                  <a:latin typeface="Lato"/>
                  <a:ea typeface="Lato"/>
                  <a:cs typeface="Lato"/>
                  <a:sym typeface="Lato"/>
                </a:rPr>
                <a:t>Juney</a:t>
              </a:r>
              <a:r>
                <a:rPr kumimoji="0" lang="en-US" sz="1100" b="0" i="0" u="none" strike="noStrike" kern="0" cap="none" spc="0" normalizeH="0" baseline="0" noProof="0">
                  <a:ln>
                    <a:noFill/>
                  </a:ln>
                  <a:solidFill>
                    <a:srgbClr val="FFFFFF"/>
                  </a:solidFill>
                  <a:effectLst/>
                  <a:uLnTx/>
                  <a:uFillTx/>
                  <a:latin typeface="Lato"/>
                  <a:ea typeface="Lato"/>
                  <a:cs typeface="Lato"/>
                  <a:sym typeface="Lato"/>
                </a:rPr>
                <a:t> </a:t>
              </a:r>
              <a:r>
                <a:rPr kumimoji="0" lang="en-US" sz="1100" b="0" i="0" u="none" strike="noStrike" kern="0" cap="none" spc="0" normalizeH="0" baseline="0" noProof="0" err="1">
                  <a:ln>
                    <a:noFill/>
                  </a:ln>
                  <a:solidFill>
                    <a:srgbClr val="FFFFFF"/>
                  </a:solidFill>
                  <a:effectLst/>
                  <a:uLnTx/>
                  <a:uFillTx/>
                  <a:latin typeface="Lato"/>
                  <a:ea typeface="Lato"/>
                  <a:cs typeface="Lato"/>
                  <a:sym typeface="Lato"/>
                </a:rPr>
                <a:t>Jestin</a:t>
              </a:r>
              <a:endParaRPr kumimoji="0" lang="en-US" sz="1100" b="0" i="0" u="none" strike="noStrike" kern="0" cap="none" spc="0" normalizeH="0" baseline="0" noProof="0">
                <a:ln>
                  <a:noFill/>
                </a:ln>
                <a:solidFill>
                  <a:srgbClr val="FFFFFF"/>
                </a:solidFill>
                <a:effectLst/>
                <a:uLnTx/>
                <a:uFillTx/>
                <a:latin typeface="Lato"/>
                <a:ea typeface="Lato"/>
                <a:cs typeface="Lato"/>
                <a:sym typeface="Lato"/>
              </a:endParaRPr>
            </a:p>
          </p:txBody>
        </p:sp>
        <p:pic>
          <p:nvPicPr>
            <p:cNvPr id="11" name="Picture 10" descr="A group of people sitting at a table&#10;&#10;Description automatically generated">
              <a:extLst>
                <a:ext uri="{FF2B5EF4-FFF2-40B4-BE49-F238E27FC236}">
                  <a16:creationId xmlns:a16="http://schemas.microsoft.com/office/drawing/2014/main" id="{ADFDDAF6-0F31-FB45-4AA4-3E7147944230}"/>
                </a:ext>
              </a:extLst>
            </p:cNvPr>
            <p:cNvPicPr>
              <a:picLocks noChangeAspect="1"/>
            </p:cNvPicPr>
            <p:nvPr/>
          </p:nvPicPr>
          <p:blipFill rotWithShape="1">
            <a:blip r:embed="rId22"/>
            <a:srcRect l="80618" t="33378" r="2471" b="45152"/>
            <a:stretch/>
          </p:blipFill>
          <p:spPr>
            <a:xfrm>
              <a:off x="261198" y="4938652"/>
              <a:ext cx="754851" cy="754852"/>
            </a:xfrm>
            <a:prstGeom prst="rect">
              <a:avLst/>
            </a:prstGeom>
          </p:spPr>
        </p:pic>
        <p:pic>
          <p:nvPicPr>
            <p:cNvPr id="12" name="Picture 4" descr="image">
              <a:extLst>
                <a:ext uri="{FF2B5EF4-FFF2-40B4-BE49-F238E27FC236}">
                  <a16:creationId xmlns:a16="http://schemas.microsoft.com/office/drawing/2014/main" id="{2F8D75D4-3663-AC86-6C1A-431CBF5C343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00368" y="4950960"/>
              <a:ext cx="754852" cy="7548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erson with dark hair wearing a red shirt&#10;&#10;Description automatically generated">
              <a:extLst>
                <a:ext uri="{FF2B5EF4-FFF2-40B4-BE49-F238E27FC236}">
                  <a16:creationId xmlns:a16="http://schemas.microsoft.com/office/drawing/2014/main" id="{AFF7B958-A31E-0FFE-7317-80783B15620A}"/>
                </a:ext>
              </a:extLst>
            </p:cNvPr>
            <p:cNvPicPr>
              <a:picLocks noChangeAspect="1"/>
            </p:cNvPicPr>
            <p:nvPr/>
          </p:nvPicPr>
          <p:blipFill>
            <a:blip r:embed="rId24"/>
            <a:stretch>
              <a:fillRect/>
            </a:stretch>
          </p:blipFill>
          <p:spPr>
            <a:xfrm>
              <a:off x="3830955" y="4950960"/>
              <a:ext cx="758952" cy="758952"/>
            </a:xfrm>
            <a:prstGeom prst="rect">
              <a:avLst/>
            </a:prstGeom>
          </p:spPr>
        </p:pic>
        <p:pic>
          <p:nvPicPr>
            <p:cNvPr id="14" name="Picture 13" descr="A person in a red shirt&#10;&#10;Description automatically generated">
              <a:extLst>
                <a:ext uri="{FF2B5EF4-FFF2-40B4-BE49-F238E27FC236}">
                  <a16:creationId xmlns:a16="http://schemas.microsoft.com/office/drawing/2014/main" id="{9DE1CEE3-9ABC-374C-7F13-5E78A014C7A7}"/>
                </a:ext>
              </a:extLst>
            </p:cNvPr>
            <p:cNvPicPr>
              <a:picLocks noChangeAspect="1"/>
            </p:cNvPicPr>
            <p:nvPr/>
          </p:nvPicPr>
          <p:blipFill rotWithShape="1">
            <a:blip r:embed="rId25"/>
            <a:srcRect l="31070" t="18996" r="22064" b="37116"/>
            <a:stretch/>
          </p:blipFill>
          <p:spPr>
            <a:xfrm>
              <a:off x="1184120" y="4950960"/>
              <a:ext cx="756323" cy="758952"/>
            </a:xfrm>
            <a:prstGeom prst="rect">
              <a:avLst/>
            </a:prstGeom>
          </p:spPr>
        </p:pic>
        <p:pic>
          <p:nvPicPr>
            <p:cNvPr id="15" name="Picture 14" descr="A person in a black shirt&#10;&#10;Description automatically generated">
              <a:extLst>
                <a:ext uri="{FF2B5EF4-FFF2-40B4-BE49-F238E27FC236}">
                  <a16:creationId xmlns:a16="http://schemas.microsoft.com/office/drawing/2014/main" id="{00DBA0E1-7E11-9A9D-0F92-5D69C23E00E1}"/>
                </a:ext>
              </a:extLst>
            </p:cNvPr>
            <p:cNvPicPr>
              <a:picLocks noChangeAspect="1"/>
            </p:cNvPicPr>
            <p:nvPr/>
          </p:nvPicPr>
          <p:blipFill rotWithShape="1">
            <a:blip r:embed="rId26">
              <a:extLst>
                <a:ext uri="{28A0092B-C50C-407E-A947-70E740481C1C}">
                  <a14:useLocalDpi xmlns:a14="http://schemas.microsoft.com/office/drawing/2010/main" val="0"/>
                </a:ext>
              </a:extLst>
            </a:blip>
            <a:srcRect l="8388" t="6453" r="7039" b="27752"/>
            <a:stretch/>
          </p:blipFill>
          <p:spPr>
            <a:xfrm>
              <a:off x="2968748" y="4950960"/>
              <a:ext cx="760358" cy="758952"/>
            </a:xfrm>
            <a:prstGeom prst="rect">
              <a:avLst/>
            </a:prstGeom>
          </p:spPr>
        </p:pic>
      </p:grpSp>
      <p:grpSp>
        <p:nvGrpSpPr>
          <p:cNvPr id="30" name="Group 29">
            <a:extLst>
              <a:ext uri="{FF2B5EF4-FFF2-40B4-BE49-F238E27FC236}">
                <a16:creationId xmlns:a16="http://schemas.microsoft.com/office/drawing/2014/main" id="{47067468-C03F-1B15-B36F-7DD334AA1486}"/>
              </a:ext>
            </a:extLst>
          </p:cNvPr>
          <p:cNvGrpSpPr/>
          <p:nvPr/>
        </p:nvGrpSpPr>
        <p:grpSpPr>
          <a:xfrm>
            <a:off x="954641" y="2148888"/>
            <a:ext cx="5189100" cy="726500"/>
            <a:chOff x="414540" y="3883452"/>
            <a:chExt cx="5189100" cy="726500"/>
          </a:xfrm>
        </p:grpSpPr>
        <p:sp>
          <p:nvSpPr>
            <p:cNvPr id="25" name="Google Shape;58;p7">
              <a:extLst>
                <a:ext uri="{FF2B5EF4-FFF2-40B4-BE49-F238E27FC236}">
                  <a16:creationId xmlns:a16="http://schemas.microsoft.com/office/drawing/2014/main" id="{837A8C06-961C-1D61-6841-D73981201F39}"/>
                </a:ext>
              </a:extLst>
            </p:cNvPr>
            <p:cNvSpPr txBox="1"/>
            <p:nvPr/>
          </p:nvSpPr>
          <p:spPr>
            <a:xfrm>
              <a:off x="414540" y="3883452"/>
              <a:ext cx="5189100" cy="492600"/>
            </a:xfrm>
            <a:prstGeom prst="rect">
              <a:avLst/>
            </a:prstGeom>
            <a:noFill/>
            <a:ln>
              <a:noFill/>
            </a:ln>
          </p:spPr>
          <p:txBody>
            <a:bodyPr spcFirstLastPara="1" wrap="square" lIns="91425" tIns="91425" rIns="91425" bIns="91425" anchor="t" anchorCtr="0">
              <a:spAutoFit/>
            </a:bodyPr>
            <a:lstStyle/>
            <a:p>
              <a:pPr algn="ctr">
                <a:buClr>
                  <a:srgbClr val="000000"/>
                </a:buClr>
                <a:buSzPts val="2000"/>
                <a:buFont typeface="Arial"/>
                <a:buNone/>
              </a:pPr>
              <a:r>
                <a:rPr lang="en" sz="2000" b="1" kern="0">
                  <a:solidFill>
                    <a:srgbClr val="FFFFFF"/>
                  </a:solidFill>
                  <a:latin typeface="Inter"/>
                  <a:ea typeface="Inter"/>
                  <a:cs typeface="Inter"/>
                  <a:sym typeface="Inter"/>
                </a:rPr>
                <a:t>Unified</a:t>
              </a:r>
              <a:endParaRPr sz="2000" b="1" kern="0">
                <a:solidFill>
                  <a:srgbClr val="FFFFFF"/>
                </a:solidFill>
                <a:latin typeface="Inter"/>
                <a:ea typeface="Inter"/>
                <a:cs typeface="Inter"/>
                <a:sym typeface="Inter"/>
              </a:endParaRPr>
            </a:p>
          </p:txBody>
        </p:sp>
        <p:sp>
          <p:nvSpPr>
            <p:cNvPr id="26" name="Google Shape;59;p7">
              <a:extLst>
                <a:ext uri="{FF2B5EF4-FFF2-40B4-BE49-F238E27FC236}">
                  <a16:creationId xmlns:a16="http://schemas.microsoft.com/office/drawing/2014/main" id="{B6B22A5D-7105-9CE2-98E0-971E62C6C8A7}"/>
                </a:ext>
              </a:extLst>
            </p:cNvPr>
            <p:cNvSpPr txBox="1"/>
            <p:nvPr/>
          </p:nvSpPr>
          <p:spPr>
            <a:xfrm>
              <a:off x="414540" y="4209752"/>
              <a:ext cx="5189100" cy="400200"/>
            </a:xfrm>
            <a:prstGeom prst="rect">
              <a:avLst/>
            </a:prstGeom>
            <a:noFill/>
            <a:ln>
              <a:noFill/>
            </a:ln>
          </p:spPr>
          <p:txBody>
            <a:bodyPr spcFirstLastPara="1" wrap="square" lIns="91425" tIns="91425" rIns="91425" bIns="91425" anchor="t" anchorCtr="0">
              <a:spAutoFit/>
            </a:bodyPr>
            <a:lstStyle/>
            <a:p>
              <a:pPr algn="ctr">
                <a:buClr>
                  <a:srgbClr val="000000"/>
                </a:buClr>
                <a:buSzPts val="1800"/>
                <a:buFont typeface="Arial"/>
                <a:buNone/>
              </a:pPr>
              <a:r>
                <a:rPr lang="en" sz="1400" kern="0">
                  <a:solidFill>
                    <a:srgbClr val="FFFFFF"/>
                  </a:solidFill>
                  <a:latin typeface="Inter"/>
                  <a:ea typeface="Inter"/>
                  <a:cs typeface="Inter"/>
                  <a:sym typeface="Inter"/>
                </a:rPr>
                <a:t>Generative AI</a:t>
              </a:r>
              <a:endParaRPr sz="1400" kern="0">
                <a:solidFill>
                  <a:srgbClr val="FFFFFF"/>
                </a:solidFill>
                <a:latin typeface="Inter"/>
                <a:ea typeface="Inter"/>
                <a:cs typeface="Inter"/>
                <a:sym typeface="Inter"/>
              </a:endParaRPr>
            </a:p>
          </p:txBody>
        </p:sp>
        <p:grpSp>
          <p:nvGrpSpPr>
            <p:cNvPr id="27" name="Group 26">
              <a:extLst>
                <a:ext uri="{FF2B5EF4-FFF2-40B4-BE49-F238E27FC236}">
                  <a16:creationId xmlns:a16="http://schemas.microsoft.com/office/drawing/2014/main" id="{0FA8267A-F589-5A99-2903-813F47D439B0}"/>
                </a:ext>
              </a:extLst>
            </p:cNvPr>
            <p:cNvGrpSpPr/>
            <p:nvPr/>
          </p:nvGrpSpPr>
          <p:grpSpPr>
            <a:xfrm>
              <a:off x="2323284" y="4041637"/>
              <a:ext cx="2050683" cy="175549"/>
              <a:chOff x="505691" y="2826302"/>
              <a:chExt cx="1405320" cy="120303"/>
            </a:xfrm>
          </p:grpSpPr>
          <p:sp>
            <p:nvSpPr>
              <p:cNvPr id="28" name="Rectangle 27">
                <a:extLst>
                  <a:ext uri="{FF2B5EF4-FFF2-40B4-BE49-F238E27FC236}">
                    <a16:creationId xmlns:a16="http://schemas.microsoft.com/office/drawing/2014/main" id="{6D45A0B2-5515-9A4A-52FC-BF54BB2CF0AA}"/>
                  </a:ext>
                </a:extLst>
              </p:cNvPr>
              <p:cNvSpPr/>
              <p:nvPr/>
            </p:nvSpPr>
            <p:spPr>
              <a:xfrm>
                <a:off x="1360191" y="2827733"/>
                <a:ext cx="550820" cy="118872"/>
              </a:xfrm>
              <a:prstGeom prst="rect">
                <a:avLst/>
              </a:prstGeom>
              <a:solidFill>
                <a:srgbClr val="46DBFF">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4D0F583D-1235-BF5E-4C9D-888A478C1260}"/>
                  </a:ext>
                </a:extLst>
              </p:cNvPr>
              <p:cNvSpPr/>
              <p:nvPr/>
            </p:nvSpPr>
            <p:spPr>
              <a:xfrm>
                <a:off x="505691" y="2826302"/>
                <a:ext cx="102312" cy="118872"/>
              </a:xfrm>
              <a:prstGeom prst="rect">
                <a:avLst/>
              </a:prstGeom>
              <a:solidFill>
                <a:srgbClr val="46DBFF">
                  <a:lumMod val="60000"/>
                  <a:lumOff val="4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spTree>
    <p:extLst>
      <p:ext uri="{BB962C8B-B14F-4D97-AF65-F5344CB8AC3E}">
        <p14:creationId xmlns:p14="http://schemas.microsoft.com/office/powerpoint/2010/main" val="4108511678"/>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738EEC-EEDB-B499-7D73-B620BC74F478}"/>
              </a:ext>
            </a:extLst>
          </p:cNvPr>
          <p:cNvSpPr>
            <a:spLocks noGrp="1"/>
          </p:cNvSpPr>
          <p:nvPr>
            <p:ph type="title"/>
          </p:nvPr>
        </p:nvSpPr>
        <p:spPr/>
        <p:txBody>
          <a:bodyPr/>
          <a:lstStyle/>
          <a:p>
            <a:r>
              <a:rPr lang="en-US"/>
              <a:t>FEATURES &amp; LIMITATION</a:t>
            </a:r>
          </a:p>
        </p:txBody>
      </p:sp>
      <p:sp>
        <p:nvSpPr>
          <p:cNvPr id="5" name="Slide Number Placeholder 4">
            <a:extLst>
              <a:ext uri="{FF2B5EF4-FFF2-40B4-BE49-F238E27FC236}">
                <a16:creationId xmlns:a16="http://schemas.microsoft.com/office/drawing/2014/main" id="{B4873678-AD09-1778-DB37-0F1EF53B8BD7}"/>
              </a:ext>
            </a:extLst>
          </p:cNvPr>
          <p:cNvSpPr>
            <a:spLocks noGrp="1"/>
          </p:cNvSpPr>
          <p:nvPr>
            <p:ph type="sldNum" sz="quarter" idx="4"/>
          </p:nvPr>
        </p:nvSpPr>
        <p:spPr/>
        <p:txBody>
          <a:bodyPr/>
          <a:lstStyle/>
          <a:p>
            <a:fld id="{67C3F941-3FEE-EA40-8EAD-E8A0CA148F63}" type="slidenum">
              <a:rPr lang="en-US" smtClean="0"/>
              <a:pPr/>
              <a:t>5</a:t>
            </a:fld>
            <a:endParaRPr lang="en-US"/>
          </a:p>
        </p:txBody>
      </p:sp>
      <p:sp>
        <p:nvSpPr>
          <p:cNvPr id="52" name="Rectangle 51">
            <a:extLst>
              <a:ext uri="{FF2B5EF4-FFF2-40B4-BE49-F238E27FC236}">
                <a16:creationId xmlns:a16="http://schemas.microsoft.com/office/drawing/2014/main" id="{EB58AFAE-26E8-BA76-FB1E-EC52FCEBFDF4}"/>
              </a:ext>
            </a:extLst>
          </p:cNvPr>
          <p:cNvSpPr/>
          <p:nvPr/>
        </p:nvSpPr>
        <p:spPr>
          <a:xfrm>
            <a:off x="7830277" y="3800568"/>
            <a:ext cx="4361723" cy="136786"/>
          </a:xfrm>
          <a:prstGeom prst="rect">
            <a:avLst/>
          </a:prstGeom>
          <a:solidFill>
            <a:srgbClr val="06C7CC">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462D3312-4607-C435-49EC-0A3A2ED9CB88}"/>
              </a:ext>
            </a:extLst>
          </p:cNvPr>
          <p:cNvSpPr/>
          <p:nvPr/>
        </p:nvSpPr>
        <p:spPr>
          <a:xfrm>
            <a:off x="7830276" y="1309164"/>
            <a:ext cx="4361723" cy="136786"/>
          </a:xfrm>
          <a:prstGeom prst="rect">
            <a:avLst/>
          </a:prstGeom>
          <a:solidFill>
            <a:srgbClr val="06C7CC">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54" name="Straight Connector 53">
            <a:extLst>
              <a:ext uri="{FF2B5EF4-FFF2-40B4-BE49-F238E27FC236}">
                <a16:creationId xmlns:a16="http://schemas.microsoft.com/office/drawing/2014/main" id="{002940F6-C1D5-C0FB-077C-F31A2645E5FF}"/>
              </a:ext>
            </a:extLst>
          </p:cNvPr>
          <p:cNvCxnSpPr/>
          <p:nvPr/>
        </p:nvCxnSpPr>
        <p:spPr>
          <a:xfrm>
            <a:off x="3773938" y="3725924"/>
            <a:ext cx="8418062" cy="0"/>
          </a:xfrm>
          <a:prstGeom prst="line">
            <a:avLst/>
          </a:prstGeom>
          <a:noFill/>
          <a:ln w="6350" cap="flat" cmpd="sng" algn="ctr">
            <a:solidFill>
              <a:srgbClr val="06C7CC">
                <a:lumMod val="40000"/>
                <a:lumOff val="60000"/>
              </a:srgbClr>
            </a:solidFill>
            <a:prstDash val="solid"/>
            <a:miter lim="800000"/>
          </a:ln>
          <a:effectLst/>
        </p:spPr>
      </p:cxnSp>
      <p:sp>
        <p:nvSpPr>
          <p:cNvPr id="55" name="Rectangle 54">
            <a:extLst>
              <a:ext uri="{FF2B5EF4-FFF2-40B4-BE49-F238E27FC236}">
                <a16:creationId xmlns:a16="http://schemas.microsoft.com/office/drawing/2014/main" id="{22C45BC1-FE6A-D207-9F8C-E1C8225B71F4}"/>
              </a:ext>
            </a:extLst>
          </p:cNvPr>
          <p:cNvSpPr/>
          <p:nvPr/>
        </p:nvSpPr>
        <p:spPr>
          <a:xfrm>
            <a:off x="0" y="5032221"/>
            <a:ext cx="12192000" cy="1183383"/>
          </a:xfrm>
          <a:prstGeom prst="rect">
            <a:avLst/>
          </a:prstGeom>
          <a:solidFill>
            <a:srgbClr val="ECF9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771A04A4-BCE9-0386-B17A-30576D83900E}"/>
              </a:ext>
            </a:extLst>
          </p:cNvPr>
          <p:cNvSpPr txBox="1"/>
          <p:nvPr/>
        </p:nvSpPr>
        <p:spPr>
          <a:xfrm>
            <a:off x="918631" y="4227561"/>
            <a:ext cx="1855764" cy="294183"/>
          </a:xfrm>
          <a:prstGeom prst="rect">
            <a:avLst/>
          </a:prstGeom>
          <a:noFill/>
        </p:spPr>
        <p:txBody>
          <a:bodyPr wrap="none" rtlCol="0">
            <a:spAutoFit/>
          </a:bodyPr>
          <a:lstStyle/>
          <a:p>
            <a:pPr>
              <a:lnSpc>
                <a:spcPct val="80000"/>
              </a:lnSpc>
              <a:defRPr/>
            </a:pPr>
            <a:r>
              <a:rPr lang="en-US" sz="1600" b="1">
                <a:solidFill>
                  <a:srgbClr val="0070C0"/>
                </a:solidFill>
                <a:latin typeface="Peak Sans Bold" pitchFamily="2" charset="77"/>
              </a:rPr>
              <a:t>Sensitive to Prompt</a:t>
            </a:r>
          </a:p>
        </p:txBody>
      </p:sp>
      <p:sp>
        <p:nvSpPr>
          <p:cNvPr id="57" name="TextBox 56">
            <a:extLst>
              <a:ext uri="{FF2B5EF4-FFF2-40B4-BE49-F238E27FC236}">
                <a16:creationId xmlns:a16="http://schemas.microsoft.com/office/drawing/2014/main" id="{E67A4D74-1D12-67F8-A9DC-E27D323D9053}"/>
              </a:ext>
            </a:extLst>
          </p:cNvPr>
          <p:cNvSpPr txBox="1"/>
          <p:nvPr/>
        </p:nvSpPr>
        <p:spPr>
          <a:xfrm>
            <a:off x="933961" y="5102705"/>
            <a:ext cx="2989432" cy="786049"/>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Using keywords, terminologies, and jargons as same as the source documents can help to produce accurate and reliable responses.</a:t>
            </a:r>
          </a:p>
        </p:txBody>
      </p:sp>
      <p:sp>
        <p:nvSpPr>
          <p:cNvPr id="58" name="TextBox 57">
            <a:extLst>
              <a:ext uri="{FF2B5EF4-FFF2-40B4-BE49-F238E27FC236}">
                <a16:creationId xmlns:a16="http://schemas.microsoft.com/office/drawing/2014/main" id="{C75F44DC-372A-B909-5062-3ABB57F50434}"/>
              </a:ext>
            </a:extLst>
          </p:cNvPr>
          <p:cNvSpPr txBox="1"/>
          <p:nvPr/>
        </p:nvSpPr>
        <p:spPr>
          <a:xfrm>
            <a:off x="4838161" y="4287859"/>
            <a:ext cx="2289858" cy="294183"/>
          </a:xfrm>
          <a:prstGeom prst="rect">
            <a:avLst/>
          </a:prstGeom>
          <a:noFill/>
        </p:spPr>
        <p:txBody>
          <a:bodyPr wrap="none" rtlCol="0">
            <a:spAutoFit/>
          </a:bodyPr>
          <a:lstStyle/>
          <a:p>
            <a:pPr>
              <a:lnSpc>
                <a:spcPct val="80000"/>
              </a:lnSpc>
              <a:defRPr/>
            </a:pPr>
            <a:r>
              <a:rPr lang="en-US" sz="1600" b="1">
                <a:solidFill>
                  <a:srgbClr val="0070C0"/>
                </a:solidFill>
                <a:latin typeface="Peak Sans Bold" pitchFamily="2" charset="77"/>
              </a:rPr>
              <a:t>Obsolete/Outdated Data</a:t>
            </a:r>
          </a:p>
        </p:txBody>
      </p:sp>
      <p:sp>
        <p:nvSpPr>
          <p:cNvPr id="59" name="TextBox 58">
            <a:extLst>
              <a:ext uri="{FF2B5EF4-FFF2-40B4-BE49-F238E27FC236}">
                <a16:creationId xmlns:a16="http://schemas.microsoft.com/office/drawing/2014/main" id="{3D1A27F0-61C1-6558-CB68-DC8E4EE944FB}"/>
              </a:ext>
            </a:extLst>
          </p:cNvPr>
          <p:cNvSpPr txBox="1"/>
          <p:nvPr/>
        </p:nvSpPr>
        <p:spPr>
          <a:xfrm>
            <a:off x="4655943" y="5102704"/>
            <a:ext cx="2841222" cy="958404"/>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Better the source data, better the results. Cleanup source systems and/or identifying and implementing data filtering and cleansing logics.</a:t>
            </a:r>
          </a:p>
        </p:txBody>
      </p:sp>
      <p:pic>
        <p:nvPicPr>
          <p:cNvPr id="60" name="Picture 4" descr="Data cleaning Generic gradient outline icon">
            <a:hlinkClick r:id="rId3"/>
            <a:extLst>
              <a:ext uri="{FF2B5EF4-FFF2-40B4-BE49-F238E27FC236}">
                <a16:creationId xmlns:a16="http://schemas.microsoft.com/office/drawing/2014/main" id="{17C941CB-DD4C-DA12-A19D-2940E3C9CA1D}"/>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036381" y="4200307"/>
            <a:ext cx="786049" cy="78604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 descr="Chat Generic Gradient icon">
            <a:extLst>
              <a:ext uri="{FF2B5EF4-FFF2-40B4-BE49-F238E27FC236}">
                <a16:creationId xmlns:a16="http://schemas.microsoft.com/office/drawing/2014/main" id="{E8D569C4-4A7A-1237-3188-143D9895574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9043" y="4250114"/>
            <a:ext cx="663857" cy="66385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A blue and black outline of a square with a arrow pointing down&#10;&#10;Description automatically generated">
            <a:extLst>
              <a:ext uri="{FF2B5EF4-FFF2-40B4-BE49-F238E27FC236}">
                <a16:creationId xmlns:a16="http://schemas.microsoft.com/office/drawing/2014/main" id="{9C493EEA-AC2F-C93C-39B5-4FF68B96AA4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248408" y="4250114"/>
            <a:ext cx="635788" cy="635788"/>
          </a:xfrm>
          <a:prstGeom prst="rect">
            <a:avLst/>
          </a:prstGeom>
        </p:spPr>
      </p:pic>
      <p:sp>
        <p:nvSpPr>
          <p:cNvPr id="63" name="TextBox 62">
            <a:extLst>
              <a:ext uri="{FF2B5EF4-FFF2-40B4-BE49-F238E27FC236}">
                <a16:creationId xmlns:a16="http://schemas.microsoft.com/office/drawing/2014/main" id="{BF224BE0-7382-49D3-497C-3DD207D93CFB}"/>
              </a:ext>
            </a:extLst>
          </p:cNvPr>
          <p:cNvSpPr txBox="1"/>
          <p:nvPr/>
        </p:nvSpPr>
        <p:spPr>
          <a:xfrm>
            <a:off x="9029957" y="4227562"/>
            <a:ext cx="2128211" cy="294183"/>
          </a:xfrm>
          <a:prstGeom prst="rect">
            <a:avLst/>
          </a:prstGeom>
          <a:noFill/>
        </p:spPr>
        <p:txBody>
          <a:bodyPr wrap="none" rtlCol="0">
            <a:spAutoFit/>
          </a:bodyPr>
          <a:lstStyle/>
          <a:p>
            <a:pPr>
              <a:lnSpc>
                <a:spcPct val="80000"/>
              </a:lnSpc>
              <a:defRPr/>
            </a:pPr>
            <a:r>
              <a:rPr lang="en-US" sz="1600" b="1">
                <a:solidFill>
                  <a:srgbClr val="0070C0"/>
                </a:solidFill>
                <a:latin typeface="Peak Sans Bold" pitchFamily="2" charset="77"/>
              </a:rPr>
              <a:t>Context Size Limitation</a:t>
            </a:r>
          </a:p>
        </p:txBody>
      </p:sp>
      <p:sp>
        <p:nvSpPr>
          <p:cNvPr id="64" name="TextBox 63">
            <a:extLst>
              <a:ext uri="{FF2B5EF4-FFF2-40B4-BE49-F238E27FC236}">
                <a16:creationId xmlns:a16="http://schemas.microsoft.com/office/drawing/2014/main" id="{D5F79445-A24A-9D16-F318-EB0A7D6EF824}"/>
              </a:ext>
            </a:extLst>
          </p:cNvPr>
          <p:cNvSpPr txBox="1"/>
          <p:nvPr/>
        </p:nvSpPr>
        <p:spPr>
          <a:xfrm>
            <a:off x="8742565" y="5102705"/>
            <a:ext cx="3232638" cy="786049"/>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Targeted questions on specific content provides better results versus, generic question which require large amount of data to be analyzed.</a:t>
            </a:r>
          </a:p>
        </p:txBody>
      </p:sp>
      <p:sp>
        <p:nvSpPr>
          <p:cNvPr id="65" name="TextBox 64">
            <a:extLst>
              <a:ext uri="{FF2B5EF4-FFF2-40B4-BE49-F238E27FC236}">
                <a16:creationId xmlns:a16="http://schemas.microsoft.com/office/drawing/2014/main" id="{D75C7B3F-48D1-31CB-E15F-439D978AFFE1}"/>
              </a:ext>
            </a:extLst>
          </p:cNvPr>
          <p:cNvSpPr txBox="1"/>
          <p:nvPr/>
        </p:nvSpPr>
        <p:spPr>
          <a:xfrm>
            <a:off x="942035" y="4529853"/>
            <a:ext cx="2831903" cy="441339"/>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Terms and Terminologies can affect the responses.</a:t>
            </a:r>
          </a:p>
        </p:txBody>
      </p:sp>
      <p:sp>
        <p:nvSpPr>
          <p:cNvPr id="66" name="TextBox 65">
            <a:extLst>
              <a:ext uri="{FF2B5EF4-FFF2-40B4-BE49-F238E27FC236}">
                <a16:creationId xmlns:a16="http://schemas.microsoft.com/office/drawing/2014/main" id="{362E5C0B-9A37-8FCF-B185-04ECF811186C}"/>
              </a:ext>
            </a:extLst>
          </p:cNvPr>
          <p:cNvSpPr txBox="1"/>
          <p:nvPr/>
        </p:nvSpPr>
        <p:spPr>
          <a:xfrm>
            <a:off x="4861565" y="4545017"/>
            <a:ext cx="3001577" cy="441339"/>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Incorrect </a:t>
            </a:r>
            <a:r>
              <a:rPr lang="en-US" sz="1400" err="1">
                <a:solidFill>
                  <a:srgbClr val="26EFE9">
                    <a:lumMod val="75000"/>
                  </a:srgbClr>
                </a:solidFill>
                <a:latin typeface="Peak Sans Regular" pitchFamily="2" charset="77"/>
              </a:rPr>
              <a:t>answeres</a:t>
            </a:r>
            <a:r>
              <a:rPr lang="en-US" sz="1400">
                <a:solidFill>
                  <a:srgbClr val="26EFE9">
                    <a:lumMod val="75000"/>
                  </a:srgbClr>
                </a:solidFill>
                <a:latin typeface="Peak Sans Regular" pitchFamily="2" charset="77"/>
              </a:rPr>
              <a:t> from incorrect data in source.</a:t>
            </a:r>
          </a:p>
        </p:txBody>
      </p:sp>
      <p:sp>
        <p:nvSpPr>
          <p:cNvPr id="67" name="TextBox 66">
            <a:extLst>
              <a:ext uri="{FF2B5EF4-FFF2-40B4-BE49-F238E27FC236}">
                <a16:creationId xmlns:a16="http://schemas.microsoft.com/office/drawing/2014/main" id="{837FFDFE-3EF2-8A5E-23DE-5E2C94ECFDE6}"/>
              </a:ext>
            </a:extLst>
          </p:cNvPr>
          <p:cNvSpPr txBox="1"/>
          <p:nvPr/>
        </p:nvSpPr>
        <p:spPr>
          <a:xfrm>
            <a:off x="9014226" y="4521745"/>
            <a:ext cx="2960977" cy="441339"/>
          </a:xfrm>
          <a:prstGeom prst="rect">
            <a:avLst/>
          </a:prstGeom>
          <a:noFill/>
        </p:spPr>
        <p:txBody>
          <a:bodyPr wrap="square" rtlCol="0">
            <a:spAutoFit/>
          </a:bodyPr>
          <a:lstStyle/>
          <a:p>
            <a:pPr>
              <a:lnSpc>
                <a:spcPct val="80000"/>
              </a:lnSpc>
              <a:defRPr/>
            </a:pPr>
            <a:r>
              <a:rPr lang="en-US" sz="1400">
                <a:solidFill>
                  <a:srgbClr val="26EFE9">
                    <a:lumMod val="75000"/>
                  </a:srgbClr>
                </a:solidFill>
                <a:latin typeface="Peak Sans Regular" pitchFamily="2" charset="77"/>
              </a:rPr>
              <a:t>Limitation to process large amount of data in a Single query.</a:t>
            </a:r>
          </a:p>
        </p:txBody>
      </p:sp>
      <p:pic>
        <p:nvPicPr>
          <p:cNvPr id="68" name="Picture 2" descr="Idea - Free technology icons">
            <a:extLst>
              <a:ext uri="{FF2B5EF4-FFF2-40B4-BE49-F238E27FC236}">
                <a16:creationId xmlns:a16="http://schemas.microsoft.com/office/drawing/2014/main" id="{FFFCB900-D542-864D-C7DB-1DE118D77D36}"/>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8157905" y="5040642"/>
            <a:ext cx="620776" cy="62077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Idea - Free technology icons">
            <a:extLst>
              <a:ext uri="{FF2B5EF4-FFF2-40B4-BE49-F238E27FC236}">
                <a16:creationId xmlns:a16="http://schemas.microsoft.com/office/drawing/2014/main" id="{D4FA72EE-7472-B9E3-429C-BAD14C0FB2DC}"/>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4082091" y="5055806"/>
            <a:ext cx="620776" cy="62077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dea - Free technology icons">
            <a:extLst>
              <a:ext uri="{FF2B5EF4-FFF2-40B4-BE49-F238E27FC236}">
                <a16:creationId xmlns:a16="http://schemas.microsoft.com/office/drawing/2014/main" id="{03434BC2-0060-E965-3CA8-B48F5480A39A}"/>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96151" y="5023052"/>
            <a:ext cx="620776" cy="620776"/>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70">
            <a:extLst>
              <a:ext uri="{FF2B5EF4-FFF2-40B4-BE49-F238E27FC236}">
                <a16:creationId xmlns:a16="http://schemas.microsoft.com/office/drawing/2014/main" id="{035A8A5F-7B00-0816-1F15-01EE14465085}"/>
              </a:ext>
            </a:extLst>
          </p:cNvPr>
          <p:cNvSpPr/>
          <p:nvPr/>
        </p:nvSpPr>
        <p:spPr>
          <a:xfrm flipH="1">
            <a:off x="0" y="3725924"/>
            <a:ext cx="8958515" cy="274301"/>
          </a:xfrm>
          <a:custGeom>
            <a:avLst/>
            <a:gdLst>
              <a:gd name="connsiteX0" fmla="*/ 0 w 8341072"/>
              <a:gd name="connsiteY0" fmla="*/ 0 h 754911"/>
              <a:gd name="connsiteX1" fmla="*/ 8341072 w 8341072"/>
              <a:gd name="connsiteY1" fmla="*/ 0 h 754911"/>
              <a:gd name="connsiteX2" fmla="*/ 8341072 w 8341072"/>
              <a:gd name="connsiteY2" fmla="*/ 754911 h 754911"/>
              <a:gd name="connsiteX3" fmla="*/ 1169256 w 8341072"/>
              <a:gd name="connsiteY3" fmla="*/ 754911 h 754911"/>
            </a:gdLst>
            <a:ahLst/>
            <a:cxnLst>
              <a:cxn ang="0">
                <a:pos x="connsiteX0" y="connsiteY0"/>
              </a:cxn>
              <a:cxn ang="0">
                <a:pos x="connsiteX1" y="connsiteY1"/>
              </a:cxn>
              <a:cxn ang="0">
                <a:pos x="connsiteX2" y="connsiteY2"/>
              </a:cxn>
              <a:cxn ang="0">
                <a:pos x="connsiteX3" y="connsiteY3"/>
              </a:cxn>
            </a:cxnLst>
            <a:rect l="l" t="t" r="r" b="b"/>
            <a:pathLst>
              <a:path w="8341072" h="754911">
                <a:moveTo>
                  <a:pt x="0" y="0"/>
                </a:moveTo>
                <a:lnTo>
                  <a:pt x="8341072" y="0"/>
                </a:lnTo>
                <a:lnTo>
                  <a:pt x="8341072" y="754911"/>
                </a:lnTo>
                <a:lnTo>
                  <a:pt x="1169256" y="754911"/>
                </a:lnTo>
                <a:close/>
              </a:path>
            </a:pathLst>
          </a:custGeom>
          <a:solidFill>
            <a:srgbClr val="26EFE9">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2" name="Title 3">
            <a:extLst>
              <a:ext uri="{FF2B5EF4-FFF2-40B4-BE49-F238E27FC236}">
                <a16:creationId xmlns:a16="http://schemas.microsoft.com/office/drawing/2014/main" id="{A457DAA3-B28E-EBE1-C07F-5D7C43B250D6}"/>
              </a:ext>
            </a:extLst>
          </p:cNvPr>
          <p:cNvSpPr txBox="1">
            <a:spLocks/>
          </p:cNvSpPr>
          <p:nvPr/>
        </p:nvSpPr>
        <p:spPr>
          <a:xfrm>
            <a:off x="413956" y="3548192"/>
            <a:ext cx="2831903" cy="478875"/>
          </a:xfrm>
          <a:prstGeom prst="rect">
            <a:avLst/>
          </a:prstGeom>
        </p:spPr>
        <p:txBody>
          <a:bodyPr vert="horz" lIns="91440" tIns="45720" rIns="91440" bIns="45720" rtlCol="0" anchor="t" anchorCtr="0">
            <a:noAutofit/>
          </a:bodyPr>
          <a:lstStyle>
            <a:lvl1pPr algn="l" defTabSz="914400" rtl="0" eaLnBrk="1" latinLnBrk="0" hangingPunct="1">
              <a:lnSpc>
                <a:spcPct val="75000"/>
              </a:lnSpc>
              <a:spcBef>
                <a:spcPct val="0"/>
              </a:spcBef>
              <a:buNone/>
              <a:defRPr sz="4800" b="0" i="0" kern="1200">
                <a:solidFill>
                  <a:schemeClr val="tx1"/>
                </a:solidFill>
                <a:latin typeface="Impact" panose="020B0806030902050204" pitchFamily="34" charset="0"/>
                <a:ea typeface="+mj-ea"/>
                <a:cs typeface="+mj-cs"/>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2800" b="0" i="0" u="none" strike="noStrike" kern="1200" cap="none" spc="0" normalizeH="0" baseline="0" noProof="0">
                <a:ln>
                  <a:noFill/>
                </a:ln>
                <a:solidFill>
                  <a:srgbClr val="06C7CC">
                    <a:lumMod val="75000"/>
                  </a:srgbClr>
                </a:solidFill>
                <a:effectLst/>
                <a:uLnTx/>
                <a:uFillTx/>
                <a:latin typeface="Impact" panose="020B0806030902050204" pitchFamily="34" charset="0"/>
                <a:ea typeface="+mj-ea"/>
                <a:cs typeface="+mj-cs"/>
              </a:rPr>
              <a:t>Limitation</a:t>
            </a:r>
          </a:p>
        </p:txBody>
      </p:sp>
      <p:cxnSp>
        <p:nvCxnSpPr>
          <p:cNvPr id="73" name="Straight Connector 72">
            <a:extLst>
              <a:ext uri="{FF2B5EF4-FFF2-40B4-BE49-F238E27FC236}">
                <a16:creationId xmlns:a16="http://schemas.microsoft.com/office/drawing/2014/main" id="{A69E0F3D-D0F2-D156-8EFC-79322D6B878D}"/>
              </a:ext>
            </a:extLst>
          </p:cNvPr>
          <p:cNvCxnSpPr/>
          <p:nvPr/>
        </p:nvCxnSpPr>
        <p:spPr>
          <a:xfrm>
            <a:off x="3773938" y="1240493"/>
            <a:ext cx="8418062" cy="0"/>
          </a:xfrm>
          <a:prstGeom prst="line">
            <a:avLst/>
          </a:prstGeom>
          <a:noFill/>
          <a:ln w="6350" cap="flat" cmpd="sng" algn="ctr">
            <a:solidFill>
              <a:srgbClr val="06C7CC">
                <a:lumMod val="40000"/>
                <a:lumOff val="60000"/>
              </a:srgbClr>
            </a:solidFill>
            <a:prstDash val="solid"/>
            <a:miter lim="800000"/>
          </a:ln>
          <a:effectLst/>
        </p:spPr>
      </p:cxnSp>
      <p:sp>
        <p:nvSpPr>
          <p:cNvPr id="74" name="Freeform 73">
            <a:extLst>
              <a:ext uri="{FF2B5EF4-FFF2-40B4-BE49-F238E27FC236}">
                <a16:creationId xmlns:a16="http://schemas.microsoft.com/office/drawing/2014/main" id="{AA88CBA4-D237-4622-DB27-220739DE54DD}"/>
              </a:ext>
            </a:extLst>
          </p:cNvPr>
          <p:cNvSpPr/>
          <p:nvPr/>
        </p:nvSpPr>
        <p:spPr>
          <a:xfrm flipH="1">
            <a:off x="0" y="1240493"/>
            <a:ext cx="8958515" cy="274301"/>
          </a:xfrm>
          <a:custGeom>
            <a:avLst/>
            <a:gdLst>
              <a:gd name="connsiteX0" fmla="*/ 0 w 8341072"/>
              <a:gd name="connsiteY0" fmla="*/ 0 h 754911"/>
              <a:gd name="connsiteX1" fmla="*/ 8341072 w 8341072"/>
              <a:gd name="connsiteY1" fmla="*/ 0 h 754911"/>
              <a:gd name="connsiteX2" fmla="*/ 8341072 w 8341072"/>
              <a:gd name="connsiteY2" fmla="*/ 754911 h 754911"/>
              <a:gd name="connsiteX3" fmla="*/ 1169256 w 8341072"/>
              <a:gd name="connsiteY3" fmla="*/ 754911 h 754911"/>
            </a:gdLst>
            <a:ahLst/>
            <a:cxnLst>
              <a:cxn ang="0">
                <a:pos x="connsiteX0" y="connsiteY0"/>
              </a:cxn>
              <a:cxn ang="0">
                <a:pos x="connsiteX1" y="connsiteY1"/>
              </a:cxn>
              <a:cxn ang="0">
                <a:pos x="connsiteX2" y="connsiteY2"/>
              </a:cxn>
              <a:cxn ang="0">
                <a:pos x="connsiteX3" y="connsiteY3"/>
              </a:cxn>
            </a:cxnLst>
            <a:rect l="l" t="t" r="r" b="b"/>
            <a:pathLst>
              <a:path w="8341072" h="754911">
                <a:moveTo>
                  <a:pt x="0" y="0"/>
                </a:moveTo>
                <a:lnTo>
                  <a:pt x="8341072" y="0"/>
                </a:lnTo>
                <a:lnTo>
                  <a:pt x="8341072" y="754911"/>
                </a:lnTo>
                <a:lnTo>
                  <a:pt x="1169256" y="754911"/>
                </a:lnTo>
                <a:close/>
              </a:path>
            </a:pathLst>
          </a:custGeom>
          <a:solidFill>
            <a:srgbClr val="26EFE9">
              <a:lumMod val="20000"/>
              <a:lumOff val="8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5" name="Title 3">
            <a:extLst>
              <a:ext uri="{FF2B5EF4-FFF2-40B4-BE49-F238E27FC236}">
                <a16:creationId xmlns:a16="http://schemas.microsoft.com/office/drawing/2014/main" id="{44306A91-B3CE-2D82-26F9-7C9948072885}"/>
              </a:ext>
            </a:extLst>
          </p:cNvPr>
          <p:cNvSpPr txBox="1">
            <a:spLocks/>
          </p:cNvSpPr>
          <p:nvPr/>
        </p:nvSpPr>
        <p:spPr>
          <a:xfrm>
            <a:off x="413956" y="1062761"/>
            <a:ext cx="2831903" cy="478875"/>
          </a:xfrm>
          <a:prstGeom prst="rect">
            <a:avLst/>
          </a:prstGeom>
        </p:spPr>
        <p:txBody>
          <a:bodyPr vert="horz" lIns="91440" tIns="45720" rIns="91440" bIns="45720" rtlCol="0" anchor="t" anchorCtr="0">
            <a:noAutofit/>
          </a:bodyPr>
          <a:lstStyle>
            <a:lvl1pPr algn="l" defTabSz="914400" rtl="0" eaLnBrk="1" latinLnBrk="0" hangingPunct="1">
              <a:lnSpc>
                <a:spcPct val="75000"/>
              </a:lnSpc>
              <a:spcBef>
                <a:spcPct val="0"/>
              </a:spcBef>
              <a:buNone/>
              <a:defRPr sz="4800" b="0" i="0" kern="1200">
                <a:solidFill>
                  <a:schemeClr val="tx1"/>
                </a:solidFill>
                <a:latin typeface="Impact" panose="020B0806030902050204" pitchFamily="34" charset="0"/>
                <a:ea typeface="+mj-ea"/>
                <a:cs typeface="+mj-cs"/>
              </a:defRPr>
            </a:lvl1pPr>
          </a:lstStyle>
          <a:p>
            <a:pPr marL="0" marR="0" lvl="0" indent="0" algn="l" defTabSz="914400" rtl="0" eaLnBrk="1" fontAlgn="auto" latinLnBrk="0" hangingPunct="1">
              <a:lnSpc>
                <a:spcPct val="75000"/>
              </a:lnSpc>
              <a:spcBef>
                <a:spcPct val="0"/>
              </a:spcBef>
              <a:spcAft>
                <a:spcPts val="0"/>
              </a:spcAft>
              <a:buClrTx/>
              <a:buSzTx/>
              <a:buFontTx/>
              <a:buNone/>
              <a:tabLst/>
              <a:defRPr/>
            </a:pPr>
            <a:r>
              <a:rPr kumimoji="0" lang="en-US" sz="2800" b="0" i="0" u="none" strike="noStrike" kern="1200" cap="none" spc="0" normalizeH="0" baseline="0" noProof="0">
                <a:ln>
                  <a:noFill/>
                </a:ln>
                <a:solidFill>
                  <a:srgbClr val="06C7CC">
                    <a:lumMod val="75000"/>
                  </a:srgbClr>
                </a:solidFill>
                <a:effectLst/>
                <a:uLnTx/>
                <a:uFillTx/>
                <a:latin typeface="Impact" panose="020B0806030902050204" pitchFamily="34" charset="0"/>
                <a:ea typeface="+mj-ea"/>
                <a:cs typeface="+mj-cs"/>
              </a:rPr>
              <a:t>Features</a:t>
            </a:r>
          </a:p>
        </p:txBody>
      </p:sp>
      <p:sp>
        <p:nvSpPr>
          <p:cNvPr id="76" name="TextBox 75">
            <a:extLst>
              <a:ext uri="{FF2B5EF4-FFF2-40B4-BE49-F238E27FC236}">
                <a16:creationId xmlns:a16="http://schemas.microsoft.com/office/drawing/2014/main" id="{D0FFBEBC-7793-9AD5-73EF-40224AE333E4}"/>
              </a:ext>
            </a:extLst>
          </p:cNvPr>
          <p:cNvSpPr txBox="1"/>
          <p:nvPr/>
        </p:nvSpPr>
        <p:spPr>
          <a:xfrm>
            <a:off x="616452" y="1682322"/>
            <a:ext cx="1589905" cy="338554"/>
          </a:xfrm>
          <a:prstGeom prst="rect">
            <a:avLst/>
          </a:prstGeom>
          <a:noFill/>
        </p:spPr>
        <p:txBody>
          <a:bodyPr wrap="square">
            <a:spAutoFit/>
          </a:bodyPr>
          <a:lstStyle/>
          <a:p>
            <a:pPr>
              <a:defRPr/>
            </a:pPr>
            <a:r>
              <a:rPr lang="en-US" sz="1600" b="1">
                <a:solidFill>
                  <a:srgbClr val="000048"/>
                </a:solidFill>
                <a:latin typeface="Peak Sans Regular" panose="020F0502020204030204" pitchFamily="34" charset="0"/>
                <a:cs typeface="Peak Sans Regular" panose="020F0502020204030204" pitchFamily="34" charset="0"/>
              </a:rPr>
              <a:t>Direct Inquiry</a:t>
            </a:r>
          </a:p>
        </p:txBody>
      </p:sp>
      <p:sp>
        <p:nvSpPr>
          <p:cNvPr id="77" name="TextBox 76">
            <a:extLst>
              <a:ext uri="{FF2B5EF4-FFF2-40B4-BE49-F238E27FC236}">
                <a16:creationId xmlns:a16="http://schemas.microsoft.com/office/drawing/2014/main" id="{B104BD0B-4211-3FD3-A66C-5BE57F40E255}"/>
              </a:ext>
            </a:extLst>
          </p:cNvPr>
          <p:cNvSpPr txBox="1"/>
          <p:nvPr/>
        </p:nvSpPr>
        <p:spPr>
          <a:xfrm>
            <a:off x="2842696" y="1727954"/>
            <a:ext cx="2560899" cy="338554"/>
          </a:xfrm>
          <a:prstGeom prst="rect">
            <a:avLst/>
          </a:prstGeom>
          <a:noFill/>
        </p:spPr>
        <p:txBody>
          <a:bodyPr wrap="square">
            <a:spAutoFit/>
          </a:bodyPr>
          <a:lstStyle/>
          <a:p>
            <a:pPr>
              <a:defRPr/>
            </a:pPr>
            <a:r>
              <a:rPr lang="en-US" sz="1600" b="1">
                <a:solidFill>
                  <a:srgbClr val="000048"/>
                </a:solidFill>
                <a:latin typeface="Peak Sans Regular" panose="020F0502020204030204" pitchFamily="34" charset="0"/>
                <a:cs typeface="Peak Sans Regular" panose="020F0502020204030204" pitchFamily="34" charset="0"/>
              </a:rPr>
              <a:t>Processed Data</a:t>
            </a:r>
          </a:p>
        </p:txBody>
      </p:sp>
      <p:sp>
        <p:nvSpPr>
          <p:cNvPr id="78" name="TextBox 77">
            <a:extLst>
              <a:ext uri="{FF2B5EF4-FFF2-40B4-BE49-F238E27FC236}">
                <a16:creationId xmlns:a16="http://schemas.microsoft.com/office/drawing/2014/main" id="{18CD248F-6870-F784-CBB0-73C73936AE69}"/>
              </a:ext>
            </a:extLst>
          </p:cNvPr>
          <p:cNvSpPr txBox="1"/>
          <p:nvPr/>
        </p:nvSpPr>
        <p:spPr>
          <a:xfrm>
            <a:off x="5311750" y="1728723"/>
            <a:ext cx="2352554" cy="338554"/>
          </a:xfrm>
          <a:prstGeom prst="rect">
            <a:avLst/>
          </a:prstGeom>
          <a:noFill/>
        </p:spPr>
        <p:txBody>
          <a:bodyPr wrap="square">
            <a:spAutoFit/>
          </a:bodyPr>
          <a:lstStyle/>
          <a:p>
            <a:pPr>
              <a:defRPr/>
            </a:pPr>
            <a:r>
              <a:rPr lang="en-US" sz="1600" b="1">
                <a:solidFill>
                  <a:srgbClr val="000048"/>
                </a:solidFill>
                <a:latin typeface="Peak Sans Regular" panose="020F0502020204030204" pitchFamily="34" charset="0"/>
                <a:cs typeface="Peak Sans Regular" panose="020F0502020204030204" pitchFamily="34" charset="0"/>
              </a:rPr>
              <a:t>Review &amp; Feedback</a:t>
            </a:r>
          </a:p>
        </p:txBody>
      </p:sp>
      <p:sp>
        <p:nvSpPr>
          <p:cNvPr id="79" name="TextBox 78">
            <a:extLst>
              <a:ext uri="{FF2B5EF4-FFF2-40B4-BE49-F238E27FC236}">
                <a16:creationId xmlns:a16="http://schemas.microsoft.com/office/drawing/2014/main" id="{0B33619A-771C-3D0C-5F5B-48EF513698E3}"/>
              </a:ext>
            </a:extLst>
          </p:cNvPr>
          <p:cNvSpPr txBox="1"/>
          <p:nvPr/>
        </p:nvSpPr>
        <p:spPr>
          <a:xfrm>
            <a:off x="7978274" y="1740142"/>
            <a:ext cx="1640488" cy="274284"/>
          </a:xfrm>
          <a:prstGeom prst="rect">
            <a:avLst/>
          </a:prstGeom>
          <a:noFill/>
        </p:spPr>
        <p:txBody>
          <a:bodyPr wrap="none" lIns="0" tIns="0" rIns="0" bIns="0" rtlCol="0">
            <a:noAutofit/>
          </a:bodyPr>
          <a:lstStyle/>
          <a:p>
            <a:pPr>
              <a:defRPr/>
            </a:pPr>
            <a:r>
              <a:rPr lang="en-US" sz="1600" b="1">
                <a:solidFill>
                  <a:srgbClr val="000048"/>
                </a:solidFill>
                <a:latin typeface="Peak Sans Regular" panose="020F0502020204030204" pitchFamily="34" charset="0"/>
                <a:cs typeface="Peak Sans Regular" panose="020F0502020204030204" pitchFamily="34" charset="0"/>
              </a:rPr>
              <a:t>Conversational</a:t>
            </a:r>
          </a:p>
        </p:txBody>
      </p:sp>
      <p:sp>
        <p:nvSpPr>
          <p:cNvPr id="80" name="TextBox 79">
            <a:extLst>
              <a:ext uri="{FF2B5EF4-FFF2-40B4-BE49-F238E27FC236}">
                <a16:creationId xmlns:a16="http://schemas.microsoft.com/office/drawing/2014/main" id="{034FD208-E1CB-E517-2A6F-A91B0B58490F}"/>
              </a:ext>
            </a:extLst>
          </p:cNvPr>
          <p:cNvSpPr txBox="1"/>
          <p:nvPr/>
        </p:nvSpPr>
        <p:spPr>
          <a:xfrm>
            <a:off x="10122014" y="1740142"/>
            <a:ext cx="1754294" cy="338554"/>
          </a:xfrm>
          <a:prstGeom prst="rect">
            <a:avLst/>
          </a:prstGeom>
          <a:noFill/>
        </p:spPr>
        <p:txBody>
          <a:bodyPr wrap="square">
            <a:spAutoFit/>
          </a:bodyPr>
          <a:lstStyle/>
          <a:p>
            <a:pPr>
              <a:defRPr/>
            </a:pPr>
            <a:r>
              <a:rPr lang="en-US" sz="1600" b="1">
                <a:solidFill>
                  <a:srgbClr val="000048"/>
                </a:solidFill>
                <a:latin typeface="Peak Sans Regular" panose="020F0502020204030204" pitchFamily="34" charset="0"/>
                <a:cs typeface="Peak Sans Regular" panose="020F0502020204030204" pitchFamily="34" charset="0"/>
              </a:rPr>
              <a:t>Creation Query</a:t>
            </a:r>
          </a:p>
        </p:txBody>
      </p:sp>
      <p:sp>
        <p:nvSpPr>
          <p:cNvPr id="81" name="Rectangle 80">
            <a:extLst>
              <a:ext uri="{FF2B5EF4-FFF2-40B4-BE49-F238E27FC236}">
                <a16:creationId xmlns:a16="http://schemas.microsoft.com/office/drawing/2014/main" id="{2B3F9821-E242-EBB3-359F-BAE090B55ECA}"/>
              </a:ext>
            </a:extLst>
          </p:cNvPr>
          <p:cNvSpPr/>
          <p:nvPr/>
        </p:nvSpPr>
        <p:spPr>
          <a:xfrm>
            <a:off x="196151" y="2016663"/>
            <a:ext cx="2183988" cy="1165071"/>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2" name="Rectangle 81">
            <a:extLst>
              <a:ext uri="{FF2B5EF4-FFF2-40B4-BE49-F238E27FC236}">
                <a16:creationId xmlns:a16="http://schemas.microsoft.com/office/drawing/2014/main" id="{3032E6C9-1921-3D66-EA1A-B37B8AE3063D}"/>
              </a:ext>
            </a:extLst>
          </p:cNvPr>
          <p:cNvSpPr/>
          <p:nvPr/>
        </p:nvSpPr>
        <p:spPr>
          <a:xfrm>
            <a:off x="2505234" y="2025844"/>
            <a:ext cx="2317196" cy="1145894"/>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id="{9CBE506D-899B-4B85-19EC-18565C184349}"/>
              </a:ext>
            </a:extLst>
          </p:cNvPr>
          <p:cNvSpPr/>
          <p:nvPr/>
        </p:nvSpPr>
        <p:spPr>
          <a:xfrm>
            <a:off x="4925818" y="2016663"/>
            <a:ext cx="2317196" cy="1145894"/>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09F80C46-2DA5-63EE-D0D2-CB912F005F15}"/>
              </a:ext>
            </a:extLst>
          </p:cNvPr>
          <p:cNvSpPr/>
          <p:nvPr/>
        </p:nvSpPr>
        <p:spPr>
          <a:xfrm>
            <a:off x="7346402" y="2025844"/>
            <a:ext cx="2317196" cy="1145894"/>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C1A7D905-C419-A952-C786-B5DC3934CAA3}"/>
              </a:ext>
            </a:extLst>
          </p:cNvPr>
          <p:cNvSpPr/>
          <p:nvPr/>
        </p:nvSpPr>
        <p:spPr>
          <a:xfrm>
            <a:off x="9766986" y="2025844"/>
            <a:ext cx="2317196" cy="1145894"/>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6" name="TextBox 85">
            <a:extLst>
              <a:ext uri="{FF2B5EF4-FFF2-40B4-BE49-F238E27FC236}">
                <a16:creationId xmlns:a16="http://schemas.microsoft.com/office/drawing/2014/main" id="{4092873F-C35E-0491-0B11-AD260057BF5A}"/>
              </a:ext>
            </a:extLst>
          </p:cNvPr>
          <p:cNvSpPr txBox="1"/>
          <p:nvPr/>
        </p:nvSpPr>
        <p:spPr>
          <a:xfrm>
            <a:off x="528246" y="2237163"/>
            <a:ext cx="1744336" cy="738664"/>
          </a:xfrm>
          <a:prstGeom prst="rect">
            <a:avLst/>
          </a:prstGeom>
          <a:noFill/>
        </p:spPr>
        <p:txBody>
          <a:bodyPr wrap="square">
            <a:spAutoFit/>
          </a:bodyPr>
          <a:lstStyle/>
          <a:p>
            <a:pPr>
              <a:defRPr/>
            </a:pPr>
            <a:r>
              <a:rPr lang="en-US" sz="1400">
                <a:solidFill>
                  <a:srgbClr val="000048"/>
                </a:solidFill>
                <a:latin typeface="Peak Sans Regular" panose="020F0502020204030204" pitchFamily="34" charset="0"/>
                <a:cs typeface="Peak Sans Regular" panose="020F0502020204030204" pitchFamily="34" charset="0"/>
              </a:rPr>
              <a:t>Directly responds to queries about existing data.</a:t>
            </a:r>
          </a:p>
        </p:txBody>
      </p:sp>
      <p:pic>
        <p:nvPicPr>
          <p:cNvPr id="87" name="Picture 86" descr="A black background with a black square&#10;&#10;Description automatically generated with medium confidence">
            <a:extLst>
              <a:ext uri="{FF2B5EF4-FFF2-40B4-BE49-F238E27FC236}">
                <a16:creationId xmlns:a16="http://schemas.microsoft.com/office/drawing/2014/main" id="{FC7C7964-8B40-73AB-156A-F84CF41DF5D6}"/>
              </a:ext>
            </a:extLst>
          </p:cNvPr>
          <p:cNvPicPr>
            <a:picLocks noChangeAspect="1"/>
          </p:cNvPicPr>
          <p:nvPr/>
        </p:nvPicPr>
        <p:blipFill>
          <a:blip r:embed="rId8" cstate="hqprint">
            <a:duotone>
              <a:srgbClr val="7373D8">
                <a:shade val="45000"/>
                <a:satMod val="135000"/>
              </a:srgbClr>
              <a:prstClr val="white"/>
            </a:duotone>
            <a:extLst>
              <a:ext uri="{28A0092B-C50C-407E-A947-70E740481C1C}">
                <a14:useLocalDpi xmlns:a14="http://schemas.microsoft.com/office/drawing/2010/main"/>
              </a:ext>
            </a:extLst>
          </a:blip>
          <a:stretch>
            <a:fillRect/>
          </a:stretch>
        </p:blipFill>
        <p:spPr>
          <a:xfrm>
            <a:off x="116660" y="1744184"/>
            <a:ext cx="423815" cy="423815"/>
          </a:xfrm>
          <a:prstGeom prst="rect">
            <a:avLst/>
          </a:prstGeom>
        </p:spPr>
      </p:pic>
      <p:pic>
        <p:nvPicPr>
          <p:cNvPr id="88" name="Picture 87" descr="A black circle with arrows&#10;&#10;Description automatically generated">
            <a:extLst>
              <a:ext uri="{FF2B5EF4-FFF2-40B4-BE49-F238E27FC236}">
                <a16:creationId xmlns:a16="http://schemas.microsoft.com/office/drawing/2014/main" id="{8D3F4FF8-F692-4461-9274-A66DD6D565ED}"/>
              </a:ext>
            </a:extLst>
          </p:cNvPr>
          <p:cNvPicPr>
            <a:picLocks noChangeAspect="1"/>
          </p:cNvPicPr>
          <p:nvPr/>
        </p:nvPicPr>
        <p:blipFill>
          <a:blip r:embed="rId9" cstate="hqprint">
            <a:duotone>
              <a:srgbClr val="7373D8">
                <a:shade val="45000"/>
                <a:satMod val="135000"/>
              </a:srgbClr>
              <a:prstClr val="white"/>
            </a:duotone>
            <a:extLst>
              <a:ext uri="{28A0092B-C50C-407E-A947-70E740481C1C}">
                <a14:useLocalDpi xmlns:a14="http://schemas.microsoft.com/office/drawing/2010/main"/>
              </a:ext>
            </a:extLst>
          </a:blip>
          <a:stretch>
            <a:fillRect/>
          </a:stretch>
        </p:blipFill>
        <p:spPr>
          <a:xfrm>
            <a:off x="2486387" y="1760659"/>
            <a:ext cx="390863" cy="390863"/>
          </a:xfrm>
          <a:prstGeom prst="rect">
            <a:avLst/>
          </a:prstGeom>
        </p:spPr>
      </p:pic>
      <p:sp>
        <p:nvSpPr>
          <p:cNvPr id="89" name="TextBox 88">
            <a:extLst>
              <a:ext uri="{FF2B5EF4-FFF2-40B4-BE49-F238E27FC236}">
                <a16:creationId xmlns:a16="http://schemas.microsoft.com/office/drawing/2014/main" id="{E68515CE-E8BD-8002-A6F1-F01042084923}"/>
              </a:ext>
            </a:extLst>
          </p:cNvPr>
          <p:cNvSpPr txBox="1"/>
          <p:nvPr/>
        </p:nvSpPr>
        <p:spPr>
          <a:xfrm>
            <a:off x="2904192" y="2220278"/>
            <a:ext cx="1744336" cy="738664"/>
          </a:xfrm>
          <a:prstGeom prst="rect">
            <a:avLst/>
          </a:prstGeom>
          <a:noFill/>
        </p:spPr>
        <p:txBody>
          <a:bodyPr wrap="square">
            <a:spAutoFit/>
          </a:bodyPr>
          <a:lstStyle/>
          <a:p>
            <a:pPr>
              <a:defRPr/>
            </a:pPr>
            <a:r>
              <a:rPr lang="en-US" sz="1400">
                <a:solidFill>
                  <a:srgbClr val="000048"/>
                </a:solidFill>
                <a:latin typeface="Arial" panose="020B0604020202020204"/>
              </a:rPr>
              <a:t>Summarize information from various documents</a:t>
            </a:r>
            <a:endParaRPr lang="en-US" sz="1400">
              <a:solidFill>
                <a:srgbClr val="000048"/>
              </a:solidFill>
              <a:latin typeface="Peak Sans Regular" panose="020F0502020204030204" pitchFamily="34" charset="0"/>
              <a:cs typeface="Peak Sans Regular" panose="020F0502020204030204" pitchFamily="34" charset="0"/>
            </a:endParaRPr>
          </a:p>
        </p:txBody>
      </p:sp>
      <p:sp>
        <p:nvSpPr>
          <p:cNvPr id="90" name="TextBox 89">
            <a:extLst>
              <a:ext uri="{FF2B5EF4-FFF2-40B4-BE49-F238E27FC236}">
                <a16:creationId xmlns:a16="http://schemas.microsoft.com/office/drawing/2014/main" id="{1594F090-DA14-62BB-E621-464EFCAECF29}"/>
              </a:ext>
            </a:extLst>
          </p:cNvPr>
          <p:cNvSpPr txBox="1"/>
          <p:nvPr/>
        </p:nvSpPr>
        <p:spPr>
          <a:xfrm>
            <a:off x="5383683" y="2198378"/>
            <a:ext cx="1744336" cy="738664"/>
          </a:xfrm>
          <a:prstGeom prst="rect">
            <a:avLst/>
          </a:prstGeom>
          <a:noFill/>
        </p:spPr>
        <p:txBody>
          <a:bodyPr wrap="square">
            <a:spAutoFit/>
          </a:bodyPr>
          <a:lstStyle/>
          <a:p>
            <a:pPr>
              <a:defRPr/>
            </a:pPr>
            <a:r>
              <a:rPr lang="en-US" sz="1400">
                <a:solidFill>
                  <a:srgbClr val="000048"/>
                </a:solidFill>
                <a:latin typeface="Arial" panose="020B0604020202020204"/>
              </a:rPr>
              <a:t>Review existing data and provide feedback</a:t>
            </a:r>
            <a:endParaRPr lang="en-US" sz="1400">
              <a:solidFill>
                <a:srgbClr val="000048"/>
              </a:solidFill>
              <a:latin typeface="Peak Sans Regular" panose="020F0502020204030204" pitchFamily="34" charset="0"/>
              <a:cs typeface="Peak Sans Regular" panose="020F0502020204030204" pitchFamily="34" charset="0"/>
            </a:endParaRPr>
          </a:p>
        </p:txBody>
      </p:sp>
      <p:sp>
        <p:nvSpPr>
          <p:cNvPr id="91" name="TextBox 90">
            <a:extLst>
              <a:ext uri="{FF2B5EF4-FFF2-40B4-BE49-F238E27FC236}">
                <a16:creationId xmlns:a16="http://schemas.microsoft.com/office/drawing/2014/main" id="{0E8FABB8-53F9-AF91-CCD0-A9F41B7E1DFB}"/>
              </a:ext>
            </a:extLst>
          </p:cNvPr>
          <p:cNvSpPr txBox="1"/>
          <p:nvPr/>
        </p:nvSpPr>
        <p:spPr>
          <a:xfrm>
            <a:off x="7656117" y="2190336"/>
            <a:ext cx="1697765" cy="738664"/>
          </a:xfrm>
          <a:prstGeom prst="rect">
            <a:avLst/>
          </a:prstGeom>
          <a:noFill/>
        </p:spPr>
        <p:txBody>
          <a:bodyPr wrap="square">
            <a:spAutoFit/>
          </a:bodyPr>
          <a:lstStyle/>
          <a:p>
            <a:pPr>
              <a:defRPr/>
            </a:pPr>
            <a:r>
              <a:rPr lang="en-US" sz="1400">
                <a:solidFill>
                  <a:srgbClr val="000048"/>
                </a:solidFill>
                <a:latin typeface="Arial" panose="020B0604020202020204"/>
              </a:rPr>
              <a:t>Follow-up queries based on ongoing chat session</a:t>
            </a:r>
            <a:endParaRPr lang="en-US" sz="1400">
              <a:solidFill>
                <a:srgbClr val="000048"/>
              </a:solidFill>
              <a:latin typeface="Peak Sans Regular" panose="020F0502020204030204" pitchFamily="34" charset="0"/>
              <a:cs typeface="Peak Sans Regular" panose="020F0502020204030204" pitchFamily="34" charset="0"/>
            </a:endParaRPr>
          </a:p>
        </p:txBody>
      </p:sp>
      <p:sp>
        <p:nvSpPr>
          <p:cNvPr id="92" name="TextBox 91">
            <a:extLst>
              <a:ext uri="{FF2B5EF4-FFF2-40B4-BE49-F238E27FC236}">
                <a16:creationId xmlns:a16="http://schemas.microsoft.com/office/drawing/2014/main" id="{50BC7070-5203-4E65-5772-467C1740A148}"/>
              </a:ext>
            </a:extLst>
          </p:cNvPr>
          <p:cNvSpPr txBox="1"/>
          <p:nvPr/>
        </p:nvSpPr>
        <p:spPr>
          <a:xfrm>
            <a:off x="10051883" y="2231733"/>
            <a:ext cx="2032299" cy="738664"/>
          </a:xfrm>
          <a:prstGeom prst="rect">
            <a:avLst/>
          </a:prstGeom>
          <a:noFill/>
        </p:spPr>
        <p:txBody>
          <a:bodyPr wrap="square">
            <a:spAutoFit/>
          </a:bodyPr>
          <a:lstStyle>
            <a:defPPr>
              <a:defRPr lang="en-US"/>
            </a:defPPr>
            <a:lvl1pPr>
              <a:defRPr sz="1400"/>
            </a:lvl1pPr>
          </a:lstStyle>
          <a:p>
            <a:pPr>
              <a:defRPr/>
            </a:pPr>
            <a:r>
              <a:rPr lang="en-US">
                <a:solidFill>
                  <a:srgbClr val="000048"/>
                </a:solidFill>
                <a:latin typeface="Arial" panose="020B0604020202020204"/>
              </a:rPr>
              <a:t>creating new content with reference to existing data.</a:t>
            </a:r>
          </a:p>
        </p:txBody>
      </p:sp>
      <p:pic>
        <p:nvPicPr>
          <p:cNvPr id="93" name="Picture 92" descr="A black background with a black square&#10;&#10;Description automatically generated with medium confidence">
            <a:extLst>
              <a:ext uri="{FF2B5EF4-FFF2-40B4-BE49-F238E27FC236}">
                <a16:creationId xmlns:a16="http://schemas.microsoft.com/office/drawing/2014/main" id="{BAC0839A-CF48-2BD4-1E4A-691B5EB07A05}"/>
              </a:ext>
            </a:extLst>
          </p:cNvPr>
          <p:cNvPicPr>
            <a:picLocks noChangeAspect="1"/>
          </p:cNvPicPr>
          <p:nvPr/>
        </p:nvPicPr>
        <p:blipFill>
          <a:blip r:embed="rId10" cstate="hqprint">
            <a:duotone>
              <a:srgbClr val="7373D8">
                <a:shade val="45000"/>
                <a:satMod val="135000"/>
              </a:srgbClr>
              <a:prstClr val="white"/>
            </a:duotone>
            <a:extLst>
              <a:ext uri="{28A0092B-C50C-407E-A947-70E740481C1C}">
                <a14:useLocalDpi xmlns:a14="http://schemas.microsoft.com/office/drawing/2010/main"/>
              </a:ext>
            </a:extLst>
          </a:blip>
          <a:stretch>
            <a:fillRect/>
          </a:stretch>
        </p:blipFill>
        <p:spPr>
          <a:xfrm>
            <a:off x="7429294" y="1712745"/>
            <a:ext cx="459781" cy="459781"/>
          </a:xfrm>
          <a:prstGeom prst="rect">
            <a:avLst/>
          </a:prstGeom>
        </p:spPr>
      </p:pic>
      <p:pic>
        <p:nvPicPr>
          <p:cNvPr id="94" name="Picture 93" descr="A black background with a black square&#10;&#10;Description automatically generated with medium confidence">
            <a:extLst>
              <a:ext uri="{FF2B5EF4-FFF2-40B4-BE49-F238E27FC236}">
                <a16:creationId xmlns:a16="http://schemas.microsoft.com/office/drawing/2014/main" id="{A8855165-C3A7-D20D-AA45-9D80C2D30E8E}"/>
              </a:ext>
            </a:extLst>
          </p:cNvPr>
          <p:cNvPicPr>
            <a:picLocks noChangeAspect="1"/>
          </p:cNvPicPr>
          <p:nvPr/>
        </p:nvPicPr>
        <p:blipFill>
          <a:blip r:embed="rId11" cstate="hqprint">
            <a:duotone>
              <a:srgbClr val="7373D8">
                <a:shade val="45000"/>
                <a:satMod val="135000"/>
              </a:srgbClr>
              <a:prstClr val="white"/>
            </a:duotone>
            <a:extLst>
              <a:ext uri="{28A0092B-C50C-407E-A947-70E740481C1C}">
                <a14:useLocalDpi xmlns:a14="http://schemas.microsoft.com/office/drawing/2010/main"/>
              </a:ext>
            </a:extLst>
          </a:blip>
          <a:stretch>
            <a:fillRect/>
          </a:stretch>
        </p:blipFill>
        <p:spPr>
          <a:xfrm>
            <a:off x="9755434" y="1772800"/>
            <a:ext cx="366580" cy="366580"/>
          </a:xfrm>
          <a:prstGeom prst="rect">
            <a:avLst/>
          </a:prstGeom>
        </p:spPr>
      </p:pic>
      <p:pic>
        <p:nvPicPr>
          <p:cNvPr id="95" name="Picture 94" descr="A black background with a black square&#10;&#10;Description automatically generated with medium confidence">
            <a:extLst>
              <a:ext uri="{FF2B5EF4-FFF2-40B4-BE49-F238E27FC236}">
                <a16:creationId xmlns:a16="http://schemas.microsoft.com/office/drawing/2014/main" id="{4358D5AE-AF13-9E02-A1D7-456423AC5D64}"/>
              </a:ext>
            </a:extLst>
          </p:cNvPr>
          <p:cNvPicPr>
            <a:picLocks noChangeAspect="1"/>
          </p:cNvPicPr>
          <p:nvPr/>
        </p:nvPicPr>
        <p:blipFill>
          <a:blip r:embed="rId12" cstate="hqprint">
            <a:duotone>
              <a:srgbClr val="7373D8">
                <a:shade val="45000"/>
                <a:satMod val="135000"/>
              </a:srgbClr>
              <a:prstClr val="white"/>
            </a:duotone>
            <a:extLst>
              <a:ext uri="{28A0092B-C50C-407E-A947-70E740481C1C}">
                <a14:useLocalDpi xmlns:a14="http://schemas.microsoft.com/office/drawing/2010/main"/>
              </a:ext>
            </a:extLst>
          </a:blip>
          <a:stretch>
            <a:fillRect/>
          </a:stretch>
        </p:blipFill>
        <p:spPr>
          <a:xfrm>
            <a:off x="4996576" y="1732590"/>
            <a:ext cx="452937" cy="452937"/>
          </a:xfrm>
          <a:prstGeom prst="rect">
            <a:avLst/>
          </a:prstGeom>
        </p:spPr>
      </p:pic>
      <p:cxnSp>
        <p:nvCxnSpPr>
          <p:cNvPr id="96" name="Straight Connector 95">
            <a:extLst>
              <a:ext uri="{FF2B5EF4-FFF2-40B4-BE49-F238E27FC236}">
                <a16:creationId xmlns:a16="http://schemas.microsoft.com/office/drawing/2014/main" id="{93DD51CE-D704-194D-0DAA-6F80D81CEE59}"/>
              </a:ext>
            </a:extLst>
          </p:cNvPr>
          <p:cNvCxnSpPr>
            <a:cxnSpLocks/>
          </p:cNvCxnSpPr>
          <p:nvPr/>
        </p:nvCxnSpPr>
        <p:spPr>
          <a:xfrm>
            <a:off x="3892830" y="4227561"/>
            <a:ext cx="0" cy="1685752"/>
          </a:xfrm>
          <a:prstGeom prst="line">
            <a:avLst/>
          </a:prstGeom>
          <a:noFill/>
          <a:ln w="12700" cap="flat" cmpd="sng" algn="ctr">
            <a:solidFill>
              <a:srgbClr val="FFFFFF">
                <a:lumMod val="85000"/>
              </a:srgbClr>
            </a:solidFill>
            <a:prstDash val="solid"/>
            <a:miter lim="800000"/>
          </a:ln>
          <a:effectLst/>
        </p:spPr>
      </p:cxnSp>
      <p:cxnSp>
        <p:nvCxnSpPr>
          <p:cNvPr id="97" name="Straight Connector 96">
            <a:extLst>
              <a:ext uri="{FF2B5EF4-FFF2-40B4-BE49-F238E27FC236}">
                <a16:creationId xmlns:a16="http://schemas.microsoft.com/office/drawing/2014/main" id="{EB03B96E-A7E0-0D41-7EC7-1A083426CB37}"/>
              </a:ext>
            </a:extLst>
          </p:cNvPr>
          <p:cNvCxnSpPr>
            <a:cxnSpLocks/>
          </p:cNvCxnSpPr>
          <p:nvPr/>
        </p:nvCxnSpPr>
        <p:spPr>
          <a:xfrm>
            <a:off x="7978274" y="4280275"/>
            <a:ext cx="0" cy="1685752"/>
          </a:xfrm>
          <a:prstGeom prst="line">
            <a:avLst/>
          </a:prstGeom>
          <a:noFill/>
          <a:ln w="12700" cap="flat" cmpd="sng" algn="ctr">
            <a:solidFill>
              <a:srgbClr val="FFFFFF">
                <a:lumMod val="85000"/>
              </a:srgbClr>
            </a:solidFill>
            <a:prstDash val="solid"/>
            <a:miter lim="800000"/>
          </a:ln>
          <a:effectLst/>
        </p:spPr>
      </p:cxnSp>
    </p:spTree>
    <p:extLst>
      <p:ext uri="{BB962C8B-B14F-4D97-AF65-F5344CB8AC3E}">
        <p14:creationId xmlns:p14="http://schemas.microsoft.com/office/powerpoint/2010/main" val="3658141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876D3-9208-6819-B900-A4935DF8FD52}"/>
              </a:ext>
            </a:extLst>
          </p:cNvPr>
          <p:cNvSpPr>
            <a:spLocks noGrp="1"/>
          </p:cNvSpPr>
          <p:nvPr>
            <p:ph type="title"/>
          </p:nvPr>
        </p:nvSpPr>
        <p:spPr/>
        <p:txBody>
          <a:bodyPr/>
          <a:lstStyle/>
          <a:p>
            <a:r>
              <a:rPr lang="en-US"/>
              <a:t>DEMO</a:t>
            </a:r>
          </a:p>
        </p:txBody>
      </p:sp>
      <p:sp>
        <p:nvSpPr>
          <p:cNvPr id="5" name="Slide Number Placeholder 4">
            <a:extLst>
              <a:ext uri="{FF2B5EF4-FFF2-40B4-BE49-F238E27FC236}">
                <a16:creationId xmlns:a16="http://schemas.microsoft.com/office/drawing/2014/main" id="{FF03C93F-9B44-E806-929F-99AB9B795634}"/>
              </a:ext>
            </a:extLst>
          </p:cNvPr>
          <p:cNvSpPr>
            <a:spLocks noGrp="1"/>
          </p:cNvSpPr>
          <p:nvPr>
            <p:ph type="sldNum" sz="quarter" idx="4"/>
          </p:nvPr>
        </p:nvSpPr>
        <p:spPr/>
        <p:txBody>
          <a:bodyPr/>
          <a:lstStyle/>
          <a:p>
            <a:fld id="{67C3F941-3FEE-EA40-8EAD-E8A0CA148F63}" type="slidenum">
              <a:rPr lang="en-US" smtClean="0"/>
              <a:pPr/>
              <a:t>6</a:t>
            </a:fld>
            <a:endParaRPr lang="en-US"/>
          </a:p>
        </p:txBody>
      </p:sp>
      <p:sp>
        <p:nvSpPr>
          <p:cNvPr id="11" name="Rectangle 10">
            <a:extLst>
              <a:ext uri="{FF2B5EF4-FFF2-40B4-BE49-F238E27FC236}">
                <a16:creationId xmlns:a16="http://schemas.microsoft.com/office/drawing/2014/main" id="{1CC2C9D3-934F-057D-F847-34BE8F693689}"/>
              </a:ext>
            </a:extLst>
          </p:cNvPr>
          <p:cNvSpPr/>
          <p:nvPr/>
        </p:nvSpPr>
        <p:spPr>
          <a:xfrm>
            <a:off x="0" y="941659"/>
            <a:ext cx="12192000" cy="5176754"/>
          </a:xfrm>
          <a:prstGeom prst="rect">
            <a:avLst/>
          </a:prstGeom>
          <a:solidFill>
            <a:srgbClr val="26EFE9">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2" name="Picture 4" descr="Connection of human woman and artificial intelligence robot. The concept of  merging a person and a computer with neural networks in the future. AI  generated 27644707 Stock Photo at Vecteezy">
            <a:extLst>
              <a:ext uri="{FF2B5EF4-FFF2-40B4-BE49-F238E27FC236}">
                <a16:creationId xmlns:a16="http://schemas.microsoft.com/office/drawing/2014/main" id="{A8318734-C597-F6F5-34DB-0D08DB0DB2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373216"/>
            <a:ext cx="8108576" cy="45431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CC6B5B7-73AC-19FB-EC97-BC839ACA1A4E}"/>
              </a:ext>
            </a:extLst>
          </p:cNvPr>
          <p:cNvPicPr>
            <a:picLocks noChangeAspect="1"/>
          </p:cNvPicPr>
          <p:nvPr/>
        </p:nvPicPr>
        <p:blipFill>
          <a:blip r:embed="rId4"/>
          <a:stretch>
            <a:fillRect/>
          </a:stretch>
        </p:blipFill>
        <p:spPr>
          <a:xfrm>
            <a:off x="5963228" y="2202129"/>
            <a:ext cx="5975370" cy="3597033"/>
          </a:xfrm>
          <a:prstGeom prst="rect">
            <a:avLst/>
          </a:prstGeom>
        </p:spPr>
      </p:pic>
      <p:sp>
        <p:nvSpPr>
          <p:cNvPr id="14" name="Title 1">
            <a:extLst>
              <a:ext uri="{FF2B5EF4-FFF2-40B4-BE49-F238E27FC236}">
                <a16:creationId xmlns:a16="http://schemas.microsoft.com/office/drawing/2014/main" id="{4F5A4558-90F3-66B8-54FD-EDBABB20B896}"/>
              </a:ext>
            </a:extLst>
          </p:cNvPr>
          <p:cNvSpPr txBox="1">
            <a:spLocks/>
          </p:cNvSpPr>
          <p:nvPr/>
        </p:nvSpPr>
        <p:spPr>
          <a:xfrm>
            <a:off x="9922645" y="1432862"/>
            <a:ext cx="1801128" cy="1117791"/>
          </a:xfrm>
          <a:prstGeom prst="rect">
            <a:avLst/>
          </a:prstGeom>
        </p:spPr>
        <p:txBody>
          <a:bodyPr vert="horz" lIns="91440" tIns="45720" rIns="91440" bIns="45720" rtlCol="0" anchor="t" anchorCtr="0">
            <a:noAutofit/>
          </a:bodyPr>
          <a:lstStyle>
            <a:lvl1pPr algn="l" defTabSz="914400" rtl="0" eaLnBrk="1" latinLnBrk="0" hangingPunct="1">
              <a:lnSpc>
                <a:spcPct val="75000"/>
              </a:lnSpc>
              <a:spcBef>
                <a:spcPct val="0"/>
              </a:spcBef>
              <a:buNone/>
              <a:defRPr sz="4800" b="0" i="0" kern="1200">
                <a:solidFill>
                  <a:schemeClr val="tx1"/>
                </a:solidFill>
                <a:latin typeface="Impact" panose="020B0806030902050204" pitchFamily="34" charset="0"/>
                <a:ea typeface="+mj-ea"/>
                <a:cs typeface="+mj-cs"/>
              </a:defRPr>
            </a:lvl1pPr>
          </a:lstStyle>
          <a:p>
            <a:pPr algn="r">
              <a:defRPr/>
            </a:pPr>
            <a:r>
              <a:rPr lang="en-US" sz="1800" b="1">
                <a:solidFill>
                  <a:srgbClr val="597DC1"/>
                </a:solidFill>
                <a:latin typeface="Century Gothic" panose="020B0502020202020204" pitchFamily="34" charset="0"/>
              </a:rPr>
              <a:t>Enterprise </a:t>
            </a:r>
          </a:p>
          <a:p>
            <a:pPr algn="r">
              <a:defRPr/>
            </a:pPr>
            <a:r>
              <a:rPr lang="en-US" sz="1800" b="1">
                <a:solidFill>
                  <a:srgbClr val="597DC1"/>
                </a:solidFill>
                <a:latin typeface="Century Gothic" panose="020B0502020202020204" pitchFamily="34" charset="0"/>
              </a:rPr>
              <a:t>Virtual </a:t>
            </a:r>
          </a:p>
          <a:p>
            <a:pPr algn="r">
              <a:defRPr/>
            </a:pPr>
            <a:r>
              <a:rPr lang="en-US" sz="1800" b="1">
                <a:solidFill>
                  <a:srgbClr val="597DC1"/>
                </a:solidFill>
                <a:latin typeface="Century Gothic" panose="020B0502020202020204" pitchFamily="34" charset="0"/>
              </a:rPr>
              <a:t>Assistant</a:t>
            </a:r>
            <a:endParaRPr lang="en-US" sz="4000" b="1">
              <a:solidFill>
                <a:srgbClr val="597DC1"/>
              </a:solidFill>
              <a:latin typeface="Century Gothic" panose="020B0502020202020204" pitchFamily="34" charset="0"/>
            </a:endParaRPr>
          </a:p>
        </p:txBody>
      </p:sp>
      <p:pic>
        <p:nvPicPr>
          <p:cNvPr id="15" name="Picture 14" descr="Techno Board Regular">
            <a:extLst>
              <a:ext uri="{FF2B5EF4-FFF2-40B4-BE49-F238E27FC236}">
                <a16:creationId xmlns:a16="http://schemas.microsoft.com/office/drawing/2014/main" id="{18F5FD0B-EE28-47AE-32A4-B9CA3BEB526A}"/>
              </a:ext>
            </a:extLst>
          </p:cNvPr>
          <p:cNvPicPr>
            <a:picLocks noChangeAspect="1" noChangeArrowheads="1"/>
          </p:cNvPicPr>
          <p:nvPr/>
        </p:nvPicPr>
        <p:blipFill rotWithShape="1">
          <a:blip r:embed="rId5" cstate="hqprint">
            <a:duotone>
              <a:srgbClr val="26EFE9">
                <a:shade val="45000"/>
                <a:satMod val="135000"/>
              </a:srgbClr>
              <a:prstClr val="white"/>
            </a:duotone>
            <a:extLst>
              <a:ext uri="{28A0092B-C50C-407E-A947-70E740481C1C}">
                <a14:useLocalDpi xmlns:a14="http://schemas.microsoft.com/office/drawing/2010/main"/>
              </a:ext>
            </a:extLst>
          </a:blip>
          <a:srcRect l="650" t="16578" r="91342" b="28294"/>
          <a:stretch/>
        </p:blipFill>
        <p:spPr bwMode="auto">
          <a:xfrm>
            <a:off x="8894701" y="1336493"/>
            <a:ext cx="1427860" cy="77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530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8CC0B2-C899-11ED-E001-35C4AC676684}"/>
              </a:ext>
            </a:extLst>
          </p:cNvPr>
          <p:cNvSpPr>
            <a:spLocks noGrp="1"/>
          </p:cNvSpPr>
          <p:nvPr>
            <p:ph type="title"/>
          </p:nvPr>
        </p:nvSpPr>
        <p:spPr>
          <a:xfrm>
            <a:off x="187590" y="171861"/>
            <a:ext cx="11541143" cy="931327"/>
          </a:xfrm>
        </p:spPr>
        <p:txBody>
          <a:bodyPr/>
          <a:lstStyle/>
          <a:p>
            <a:r>
              <a:rPr lang="en-US"/>
              <a:t>Constraints - Accuracy Improvements</a:t>
            </a:r>
          </a:p>
        </p:txBody>
      </p:sp>
      <p:sp>
        <p:nvSpPr>
          <p:cNvPr id="6" name="Slide Number Placeholder 5">
            <a:extLst>
              <a:ext uri="{FF2B5EF4-FFF2-40B4-BE49-F238E27FC236}">
                <a16:creationId xmlns:a16="http://schemas.microsoft.com/office/drawing/2014/main" id="{D714677F-3BE1-07D2-FD29-3F568C50B567}"/>
              </a:ext>
            </a:extLst>
          </p:cNvPr>
          <p:cNvSpPr>
            <a:spLocks noGrp="1"/>
          </p:cNvSpPr>
          <p:nvPr>
            <p:ph type="sldNum" sz="quarter" idx="4"/>
          </p:nvPr>
        </p:nvSpPr>
        <p:spPr>
          <a:xfrm>
            <a:off x="11213432" y="6258480"/>
            <a:ext cx="728632" cy="367872"/>
          </a:xfrm>
        </p:spPr>
        <p:txBody>
          <a:bodyPr/>
          <a:lstStyle/>
          <a:p>
            <a:fld id="{67C3F941-3FEE-EA40-8EAD-E8A0CA148F63}" type="slidenum">
              <a:rPr lang="en-US" smtClean="0"/>
              <a:pPr/>
              <a:t>7</a:t>
            </a:fld>
            <a:endParaRPr lang="en-US"/>
          </a:p>
        </p:txBody>
      </p:sp>
      <p:sp>
        <p:nvSpPr>
          <p:cNvPr id="65" name="Rectangle 64">
            <a:extLst>
              <a:ext uri="{FF2B5EF4-FFF2-40B4-BE49-F238E27FC236}">
                <a16:creationId xmlns:a16="http://schemas.microsoft.com/office/drawing/2014/main" id="{D24ED85B-823A-A52A-D825-F1B6D1E862E2}"/>
              </a:ext>
            </a:extLst>
          </p:cNvPr>
          <p:cNvSpPr/>
          <p:nvPr/>
        </p:nvSpPr>
        <p:spPr>
          <a:xfrm>
            <a:off x="-8" y="858582"/>
            <a:ext cx="12192002" cy="194162"/>
          </a:xfrm>
          <a:prstGeom prst="rect">
            <a:avLst/>
          </a:prstGeom>
          <a:solidFill>
            <a:srgbClr val="2F78C4">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A1095753-90E8-0B5E-1734-ED8301F9755F}"/>
              </a:ext>
            </a:extLst>
          </p:cNvPr>
          <p:cNvSpPr/>
          <p:nvPr/>
        </p:nvSpPr>
        <p:spPr>
          <a:xfrm>
            <a:off x="-8" y="950783"/>
            <a:ext cx="12192002" cy="1106917"/>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7" name="Oval 66">
            <a:extLst>
              <a:ext uri="{FF2B5EF4-FFF2-40B4-BE49-F238E27FC236}">
                <a16:creationId xmlns:a16="http://schemas.microsoft.com/office/drawing/2014/main" id="{02D90777-7511-962C-BAB3-25CEB1F3A599}"/>
              </a:ext>
            </a:extLst>
          </p:cNvPr>
          <p:cNvSpPr/>
          <p:nvPr/>
        </p:nvSpPr>
        <p:spPr>
          <a:xfrm>
            <a:off x="7484591" y="899508"/>
            <a:ext cx="1053917" cy="1201894"/>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8" name="Oval 67">
            <a:extLst>
              <a:ext uri="{FF2B5EF4-FFF2-40B4-BE49-F238E27FC236}">
                <a16:creationId xmlns:a16="http://schemas.microsoft.com/office/drawing/2014/main" id="{061F4FAF-5CDF-51AF-47A6-9F2CFD4C5FA1}"/>
              </a:ext>
            </a:extLst>
          </p:cNvPr>
          <p:cNvSpPr/>
          <p:nvPr/>
        </p:nvSpPr>
        <p:spPr>
          <a:xfrm>
            <a:off x="3234974" y="899508"/>
            <a:ext cx="1053917" cy="1201894"/>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9" name="Oval 68">
            <a:extLst>
              <a:ext uri="{FF2B5EF4-FFF2-40B4-BE49-F238E27FC236}">
                <a16:creationId xmlns:a16="http://schemas.microsoft.com/office/drawing/2014/main" id="{E9F8A1D2-46C6-ADDF-5C75-B56B5618B59E}"/>
              </a:ext>
            </a:extLst>
          </p:cNvPr>
          <p:cNvSpPr/>
          <p:nvPr/>
        </p:nvSpPr>
        <p:spPr>
          <a:xfrm>
            <a:off x="131349" y="912233"/>
            <a:ext cx="1053917" cy="1201894"/>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0" name="Rectangle 69">
            <a:extLst>
              <a:ext uri="{FF2B5EF4-FFF2-40B4-BE49-F238E27FC236}">
                <a16:creationId xmlns:a16="http://schemas.microsoft.com/office/drawing/2014/main" id="{ED3EA0F2-BF7D-41F5-6423-9A0122B6333E}"/>
              </a:ext>
            </a:extLst>
          </p:cNvPr>
          <p:cNvSpPr/>
          <p:nvPr/>
        </p:nvSpPr>
        <p:spPr>
          <a:xfrm>
            <a:off x="0" y="5189446"/>
            <a:ext cx="12192000" cy="215180"/>
          </a:xfrm>
          <a:prstGeom prst="rect">
            <a:avLst/>
          </a:prstGeom>
          <a:solidFill>
            <a:srgbClr val="00AEAD">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1" name="Rectangle 70">
            <a:extLst>
              <a:ext uri="{FF2B5EF4-FFF2-40B4-BE49-F238E27FC236}">
                <a16:creationId xmlns:a16="http://schemas.microsoft.com/office/drawing/2014/main" id="{BDD2A346-D989-C4EA-0C02-C89901960AB4}"/>
              </a:ext>
            </a:extLst>
          </p:cNvPr>
          <p:cNvSpPr/>
          <p:nvPr/>
        </p:nvSpPr>
        <p:spPr>
          <a:xfrm>
            <a:off x="4127" y="4100338"/>
            <a:ext cx="12192000" cy="210901"/>
          </a:xfrm>
          <a:prstGeom prst="rect">
            <a:avLst/>
          </a:prstGeom>
          <a:solidFill>
            <a:srgbClr val="019875">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9D95A53-C268-A5D1-3EC3-BC862FAAFE10}"/>
              </a:ext>
            </a:extLst>
          </p:cNvPr>
          <p:cNvSpPr/>
          <p:nvPr/>
        </p:nvSpPr>
        <p:spPr>
          <a:xfrm>
            <a:off x="-4" y="3145607"/>
            <a:ext cx="12192000" cy="207047"/>
          </a:xfrm>
          <a:prstGeom prst="rect">
            <a:avLst/>
          </a:prstGeom>
          <a:solidFill>
            <a:srgbClr val="72CC50">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3" name="Rectangle 72">
            <a:extLst>
              <a:ext uri="{FF2B5EF4-FFF2-40B4-BE49-F238E27FC236}">
                <a16:creationId xmlns:a16="http://schemas.microsoft.com/office/drawing/2014/main" id="{479DD19D-A9B4-7E33-B9E0-DFBE38519CC3}"/>
              </a:ext>
            </a:extLst>
          </p:cNvPr>
          <p:cNvSpPr/>
          <p:nvPr/>
        </p:nvSpPr>
        <p:spPr>
          <a:xfrm>
            <a:off x="-6" y="2137437"/>
            <a:ext cx="12192000" cy="272244"/>
          </a:xfrm>
          <a:prstGeom prst="rect">
            <a:avLst/>
          </a:prstGeom>
          <a:solidFill>
            <a:srgbClr val="BFD834">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4" name="Rectangle 73">
            <a:extLst>
              <a:ext uri="{FF2B5EF4-FFF2-40B4-BE49-F238E27FC236}">
                <a16:creationId xmlns:a16="http://schemas.microsoft.com/office/drawing/2014/main" id="{8B826820-53F8-FDDA-9DF6-07E7D274806A}"/>
              </a:ext>
            </a:extLst>
          </p:cNvPr>
          <p:cNvSpPr/>
          <p:nvPr/>
        </p:nvSpPr>
        <p:spPr>
          <a:xfrm flipV="1">
            <a:off x="0" y="5899896"/>
            <a:ext cx="12192002" cy="332653"/>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5A6F253E-E1D2-BDF4-22E2-9708CF12220F}"/>
              </a:ext>
            </a:extLst>
          </p:cNvPr>
          <p:cNvSpPr/>
          <p:nvPr/>
        </p:nvSpPr>
        <p:spPr>
          <a:xfrm flipV="1">
            <a:off x="0" y="4788770"/>
            <a:ext cx="12192002" cy="359086"/>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F916D614-1829-34DE-B21D-984574418D4B}"/>
              </a:ext>
            </a:extLst>
          </p:cNvPr>
          <p:cNvSpPr/>
          <p:nvPr/>
        </p:nvSpPr>
        <p:spPr>
          <a:xfrm flipV="1">
            <a:off x="-4" y="2777579"/>
            <a:ext cx="12192000" cy="347410"/>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7" name="Rectangle 76">
            <a:extLst>
              <a:ext uri="{FF2B5EF4-FFF2-40B4-BE49-F238E27FC236}">
                <a16:creationId xmlns:a16="http://schemas.microsoft.com/office/drawing/2014/main" id="{008157E5-1238-6476-C7B0-C6C4C1DF0058}"/>
              </a:ext>
            </a:extLst>
          </p:cNvPr>
          <p:cNvSpPr/>
          <p:nvPr/>
        </p:nvSpPr>
        <p:spPr>
          <a:xfrm flipV="1">
            <a:off x="-4" y="3765464"/>
            <a:ext cx="12192002" cy="316097"/>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8" name="Rectangle 77">
            <a:extLst>
              <a:ext uri="{FF2B5EF4-FFF2-40B4-BE49-F238E27FC236}">
                <a16:creationId xmlns:a16="http://schemas.microsoft.com/office/drawing/2014/main" id="{22205303-8F5F-1902-DD72-4B1F72E29977}"/>
              </a:ext>
            </a:extLst>
          </p:cNvPr>
          <p:cNvSpPr/>
          <p:nvPr/>
        </p:nvSpPr>
        <p:spPr>
          <a:xfrm>
            <a:off x="-4" y="2441062"/>
            <a:ext cx="12192000" cy="475093"/>
          </a:xfrm>
          <a:prstGeom prst="rect">
            <a:avLst/>
          </a:prstGeom>
          <a:solidFill>
            <a:srgbClr val="B3BC92">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9" name="Rectangle 78">
            <a:extLst>
              <a:ext uri="{FF2B5EF4-FFF2-40B4-BE49-F238E27FC236}">
                <a16:creationId xmlns:a16="http://schemas.microsoft.com/office/drawing/2014/main" id="{65C86D1A-300C-E59F-720C-80A10BD952AC}"/>
              </a:ext>
            </a:extLst>
          </p:cNvPr>
          <p:cNvSpPr/>
          <p:nvPr/>
        </p:nvSpPr>
        <p:spPr>
          <a:xfrm>
            <a:off x="-2" y="3416514"/>
            <a:ext cx="12192000" cy="445487"/>
          </a:xfrm>
          <a:prstGeom prst="rect">
            <a:avLst/>
          </a:prstGeom>
          <a:solidFill>
            <a:srgbClr val="88A880">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0" name="Rectangle 79">
            <a:extLst>
              <a:ext uri="{FF2B5EF4-FFF2-40B4-BE49-F238E27FC236}">
                <a16:creationId xmlns:a16="http://schemas.microsoft.com/office/drawing/2014/main" id="{C527B733-D890-33D9-28FA-C2F7589E0FCE}"/>
              </a:ext>
            </a:extLst>
          </p:cNvPr>
          <p:cNvSpPr/>
          <p:nvPr/>
        </p:nvSpPr>
        <p:spPr>
          <a:xfrm>
            <a:off x="0" y="4373268"/>
            <a:ext cx="12192000" cy="520987"/>
          </a:xfrm>
          <a:prstGeom prst="rect">
            <a:avLst/>
          </a:prstGeom>
          <a:solidFill>
            <a:srgbClr val="5D7F72">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0BBE8D85-6EBA-2409-10D0-ACD08B4851AB}"/>
              </a:ext>
            </a:extLst>
          </p:cNvPr>
          <p:cNvSpPr/>
          <p:nvPr/>
        </p:nvSpPr>
        <p:spPr>
          <a:xfrm>
            <a:off x="-2" y="5521454"/>
            <a:ext cx="12192000" cy="500786"/>
          </a:xfrm>
          <a:prstGeom prst="rect">
            <a:avLst/>
          </a:prstGeom>
          <a:solidFill>
            <a:srgbClr val="789B9B">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2" name="TextBox 81">
            <a:extLst>
              <a:ext uri="{FF2B5EF4-FFF2-40B4-BE49-F238E27FC236}">
                <a16:creationId xmlns:a16="http://schemas.microsoft.com/office/drawing/2014/main" id="{CBB6A6C4-E6C4-9A6D-EC66-C6E4B735A82E}"/>
              </a:ext>
            </a:extLst>
          </p:cNvPr>
          <p:cNvSpPr txBox="1"/>
          <p:nvPr/>
        </p:nvSpPr>
        <p:spPr>
          <a:xfrm>
            <a:off x="1722181" y="5612816"/>
            <a:ext cx="1865376"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LLM Temperature</a:t>
            </a:r>
          </a:p>
        </p:txBody>
      </p:sp>
      <p:sp>
        <p:nvSpPr>
          <p:cNvPr id="83" name="TextBox 82">
            <a:extLst>
              <a:ext uri="{FF2B5EF4-FFF2-40B4-BE49-F238E27FC236}">
                <a16:creationId xmlns:a16="http://schemas.microsoft.com/office/drawing/2014/main" id="{3A4A17F0-168F-72FA-B334-D3C014421110}"/>
              </a:ext>
            </a:extLst>
          </p:cNvPr>
          <p:cNvSpPr txBox="1"/>
          <p:nvPr/>
        </p:nvSpPr>
        <p:spPr>
          <a:xfrm>
            <a:off x="1683488" y="2475832"/>
            <a:ext cx="2029968"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Source Data Filtering</a:t>
            </a:r>
          </a:p>
        </p:txBody>
      </p:sp>
      <p:sp>
        <p:nvSpPr>
          <p:cNvPr id="84" name="TextBox 83">
            <a:extLst>
              <a:ext uri="{FF2B5EF4-FFF2-40B4-BE49-F238E27FC236}">
                <a16:creationId xmlns:a16="http://schemas.microsoft.com/office/drawing/2014/main" id="{330B49C2-AEBC-4631-8480-F28BDE4FF5C8}"/>
              </a:ext>
            </a:extLst>
          </p:cNvPr>
          <p:cNvSpPr txBox="1"/>
          <p:nvPr/>
        </p:nvSpPr>
        <p:spPr>
          <a:xfrm>
            <a:off x="3978638" y="2488272"/>
            <a:ext cx="322783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Custom Field Name Conversion</a:t>
            </a:r>
          </a:p>
        </p:txBody>
      </p:sp>
      <p:sp>
        <p:nvSpPr>
          <p:cNvPr id="85" name="TextBox 84">
            <a:extLst>
              <a:ext uri="{FF2B5EF4-FFF2-40B4-BE49-F238E27FC236}">
                <a16:creationId xmlns:a16="http://schemas.microsoft.com/office/drawing/2014/main" id="{8B9D707A-E8B3-82C1-6876-01E8AE99CD76}"/>
              </a:ext>
            </a:extLst>
          </p:cNvPr>
          <p:cNvSpPr txBox="1"/>
          <p:nvPr/>
        </p:nvSpPr>
        <p:spPr>
          <a:xfrm>
            <a:off x="7314141" y="2505485"/>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Code Value Conversion</a:t>
            </a:r>
          </a:p>
        </p:txBody>
      </p:sp>
      <p:sp>
        <p:nvSpPr>
          <p:cNvPr id="86" name="TextBox 85">
            <a:extLst>
              <a:ext uri="{FF2B5EF4-FFF2-40B4-BE49-F238E27FC236}">
                <a16:creationId xmlns:a16="http://schemas.microsoft.com/office/drawing/2014/main" id="{BE12DAD5-B8B0-47C6-B42E-89FC53C5577B}"/>
              </a:ext>
            </a:extLst>
          </p:cNvPr>
          <p:cNvSpPr txBox="1"/>
          <p:nvPr/>
        </p:nvSpPr>
        <p:spPr>
          <a:xfrm>
            <a:off x="4517354" y="5604355"/>
            <a:ext cx="1865376"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LLM Upgrades</a:t>
            </a:r>
          </a:p>
        </p:txBody>
      </p:sp>
      <p:sp>
        <p:nvSpPr>
          <p:cNvPr id="87" name="TextBox 86">
            <a:extLst>
              <a:ext uri="{FF2B5EF4-FFF2-40B4-BE49-F238E27FC236}">
                <a16:creationId xmlns:a16="http://schemas.microsoft.com/office/drawing/2014/main" id="{F2A9BF5D-FD47-3DD1-4A54-8983C56BE131}"/>
              </a:ext>
            </a:extLst>
          </p:cNvPr>
          <p:cNvSpPr txBox="1"/>
          <p:nvPr/>
        </p:nvSpPr>
        <p:spPr>
          <a:xfrm>
            <a:off x="1618590" y="3465908"/>
            <a:ext cx="235915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Chunking Optimization</a:t>
            </a:r>
          </a:p>
        </p:txBody>
      </p:sp>
      <p:sp>
        <p:nvSpPr>
          <p:cNvPr id="88" name="TextBox 87">
            <a:extLst>
              <a:ext uri="{FF2B5EF4-FFF2-40B4-BE49-F238E27FC236}">
                <a16:creationId xmlns:a16="http://schemas.microsoft.com/office/drawing/2014/main" id="{E605EE16-BE1D-A05D-F6D9-10B85B1623B2}"/>
              </a:ext>
            </a:extLst>
          </p:cNvPr>
          <p:cNvSpPr txBox="1"/>
          <p:nvPr/>
        </p:nvSpPr>
        <p:spPr>
          <a:xfrm>
            <a:off x="3910529" y="3465908"/>
            <a:ext cx="339852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Custom Embeddings on limited Data</a:t>
            </a:r>
          </a:p>
        </p:txBody>
      </p:sp>
      <p:sp>
        <p:nvSpPr>
          <p:cNvPr id="89" name="TextBox 88">
            <a:extLst>
              <a:ext uri="{FF2B5EF4-FFF2-40B4-BE49-F238E27FC236}">
                <a16:creationId xmlns:a16="http://schemas.microsoft.com/office/drawing/2014/main" id="{4CD32F40-1DFF-455B-E1FC-E913311AE77E}"/>
              </a:ext>
            </a:extLst>
          </p:cNvPr>
          <p:cNvSpPr txBox="1"/>
          <p:nvPr/>
        </p:nvSpPr>
        <p:spPr>
          <a:xfrm>
            <a:off x="7586649" y="3465908"/>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Prominent Keywords</a:t>
            </a:r>
          </a:p>
        </p:txBody>
      </p:sp>
      <p:sp>
        <p:nvSpPr>
          <p:cNvPr id="90" name="TextBox 89">
            <a:extLst>
              <a:ext uri="{FF2B5EF4-FFF2-40B4-BE49-F238E27FC236}">
                <a16:creationId xmlns:a16="http://schemas.microsoft.com/office/drawing/2014/main" id="{5580D0EE-5750-141B-D537-BEB29A85E2D0}"/>
              </a:ext>
            </a:extLst>
          </p:cNvPr>
          <p:cNvSpPr txBox="1"/>
          <p:nvPr/>
        </p:nvSpPr>
        <p:spPr>
          <a:xfrm>
            <a:off x="886968" y="6172200"/>
            <a:ext cx="0" cy="0"/>
          </a:xfrm>
          <a:prstGeom prst="rect">
            <a:avLst/>
          </a:prstGeom>
          <a:noFill/>
        </p:spPr>
        <p:txBody>
          <a:bodyPr wrap="none" lIns="0" tIns="0" rIns="0" bIns="0" rtlCol="0">
            <a:noAutofit/>
          </a:bodyPr>
          <a:lstStyle/>
          <a:p>
            <a:pPr>
              <a:defRPr/>
            </a:pPr>
            <a:endParaRPr lang="en-US" sz="1600">
              <a:solidFill>
                <a:srgbClr val="000048"/>
              </a:solidFill>
              <a:latin typeface="Arial" panose="020B0604020202020204"/>
            </a:endParaRPr>
          </a:p>
        </p:txBody>
      </p:sp>
      <p:sp>
        <p:nvSpPr>
          <p:cNvPr id="91" name="Round Same Side Corner Rectangle 90">
            <a:extLst>
              <a:ext uri="{FF2B5EF4-FFF2-40B4-BE49-F238E27FC236}">
                <a16:creationId xmlns:a16="http://schemas.microsoft.com/office/drawing/2014/main" id="{905231B0-2708-7886-1437-01BF1A1269DE}"/>
              </a:ext>
            </a:extLst>
          </p:cNvPr>
          <p:cNvSpPr/>
          <p:nvPr/>
        </p:nvSpPr>
        <p:spPr>
          <a:xfrm rot="5400000">
            <a:off x="630722" y="2090696"/>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2" name="TextBox 91">
            <a:extLst>
              <a:ext uri="{FF2B5EF4-FFF2-40B4-BE49-F238E27FC236}">
                <a16:creationId xmlns:a16="http://schemas.microsoft.com/office/drawing/2014/main" id="{3BE5403D-1444-D6E9-4586-F039B7CD5A7F}"/>
              </a:ext>
            </a:extLst>
          </p:cNvPr>
          <p:cNvSpPr txBox="1"/>
          <p:nvPr/>
        </p:nvSpPr>
        <p:spPr>
          <a:xfrm>
            <a:off x="118316" y="2739900"/>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Source Data</a:t>
            </a:r>
          </a:p>
        </p:txBody>
      </p:sp>
      <p:sp>
        <p:nvSpPr>
          <p:cNvPr id="93" name="Round Same Side Corner Rectangle 92">
            <a:extLst>
              <a:ext uri="{FF2B5EF4-FFF2-40B4-BE49-F238E27FC236}">
                <a16:creationId xmlns:a16="http://schemas.microsoft.com/office/drawing/2014/main" id="{4A5BD2C5-AB07-5166-E2A8-BBCCA579F6B6}"/>
              </a:ext>
            </a:extLst>
          </p:cNvPr>
          <p:cNvSpPr/>
          <p:nvPr/>
        </p:nvSpPr>
        <p:spPr>
          <a:xfrm rot="5400000">
            <a:off x="630724" y="3076911"/>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TextBox 93">
            <a:extLst>
              <a:ext uri="{FF2B5EF4-FFF2-40B4-BE49-F238E27FC236}">
                <a16:creationId xmlns:a16="http://schemas.microsoft.com/office/drawing/2014/main" id="{72D1785B-3FFF-B047-40DC-C2B2816F9DC5}"/>
              </a:ext>
            </a:extLst>
          </p:cNvPr>
          <p:cNvSpPr txBox="1"/>
          <p:nvPr/>
        </p:nvSpPr>
        <p:spPr>
          <a:xfrm>
            <a:off x="118318" y="3726115"/>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Vector Store</a:t>
            </a:r>
          </a:p>
        </p:txBody>
      </p:sp>
      <p:sp>
        <p:nvSpPr>
          <p:cNvPr id="95" name="Round Same Side Corner Rectangle 94">
            <a:extLst>
              <a:ext uri="{FF2B5EF4-FFF2-40B4-BE49-F238E27FC236}">
                <a16:creationId xmlns:a16="http://schemas.microsoft.com/office/drawing/2014/main" id="{DE8772FB-2C6E-D186-5E45-3C53FA3442DD}"/>
              </a:ext>
            </a:extLst>
          </p:cNvPr>
          <p:cNvSpPr/>
          <p:nvPr/>
        </p:nvSpPr>
        <p:spPr>
          <a:xfrm rot="5400000">
            <a:off x="630726" y="4117093"/>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6" name="TextBox 95">
            <a:extLst>
              <a:ext uri="{FF2B5EF4-FFF2-40B4-BE49-F238E27FC236}">
                <a16:creationId xmlns:a16="http://schemas.microsoft.com/office/drawing/2014/main" id="{E9C1E795-AD75-66D7-46E2-F9C27C4C1F82}"/>
              </a:ext>
            </a:extLst>
          </p:cNvPr>
          <p:cNvSpPr txBox="1"/>
          <p:nvPr/>
        </p:nvSpPr>
        <p:spPr>
          <a:xfrm>
            <a:off x="118320" y="4766297"/>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Prompting</a:t>
            </a:r>
          </a:p>
        </p:txBody>
      </p:sp>
      <p:sp>
        <p:nvSpPr>
          <p:cNvPr id="97" name="Round Same Side Corner Rectangle 96">
            <a:extLst>
              <a:ext uri="{FF2B5EF4-FFF2-40B4-BE49-F238E27FC236}">
                <a16:creationId xmlns:a16="http://schemas.microsoft.com/office/drawing/2014/main" id="{177C2907-E6A7-02E7-49F0-05213E86F0F5}"/>
              </a:ext>
            </a:extLst>
          </p:cNvPr>
          <p:cNvSpPr/>
          <p:nvPr/>
        </p:nvSpPr>
        <p:spPr>
          <a:xfrm rot="5400000">
            <a:off x="630726" y="5201065"/>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TextBox 97">
            <a:extLst>
              <a:ext uri="{FF2B5EF4-FFF2-40B4-BE49-F238E27FC236}">
                <a16:creationId xmlns:a16="http://schemas.microsoft.com/office/drawing/2014/main" id="{22BF1AC1-75C8-B6D9-4CC0-F898948F2D1F}"/>
              </a:ext>
            </a:extLst>
          </p:cNvPr>
          <p:cNvSpPr txBox="1"/>
          <p:nvPr/>
        </p:nvSpPr>
        <p:spPr>
          <a:xfrm>
            <a:off x="118320" y="5850269"/>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LLM</a:t>
            </a:r>
          </a:p>
        </p:txBody>
      </p:sp>
      <p:pic>
        <p:nvPicPr>
          <p:cNvPr id="99" name="Picture 8" descr="Database Generic Flat icon">
            <a:extLst>
              <a:ext uri="{FF2B5EF4-FFF2-40B4-BE49-F238E27FC236}">
                <a16:creationId xmlns:a16="http://schemas.microsoft.com/office/drawing/2014/main" id="{7C51E4A3-0D1C-1F4D-3ADA-F7D4F82F047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19470" y="2108397"/>
            <a:ext cx="577901" cy="5779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0" descr="Chroma Logo PNG Vectors Free Download">
            <a:extLst>
              <a:ext uri="{FF2B5EF4-FFF2-40B4-BE49-F238E27FC236}">
                <a16:creationId xmlns:a16="http://schemas.microsoft.com/office/drawing/2014/main" id="{9C3A4657-EA28-4463-ED02-FCABA74CFFC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50884" y="3185141"/>
            <a:ext cx="726577" cy="46500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167 Command 3D Illustrations - Free in PNG, BLEND, FBX, glTF | IconScout">
            <a:extLst>
              <a:ext uri="{FF2B5EF4-FFF2-40B4-BE49-F238E27FC236}">
                <a16:creationId xmlns:a16="http://schemas.microsoft.com/office/drawing/2014/main" id="{AA831985-5A7F-3B18-9B6B-3CB6F1B41E5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05789" y="4086776"/>
            <a:ext cx="658784" cy="65878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6" descr="Artificial intelligence Generic Flat Gradient icon">
            <a:extLst>
              <a:ext uri="{FF2B5EF4-FFF2-40B4-BE49-F238E27FC236}">
                <a16:creationId xmlns:a16="http://schemas.microsoft.com/office/drawing/2014/main" id="{AFA18B91-5DF7-BE0F-9944-DFBEDE041D59}"/>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344065" y="5219264"/>
            <a:ext cx="540220" cy="54022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Connector 102">
            <a:extLst>
              <a:ext uri="{FF2B5EF4-FFF2-40B4-BE49-F238E27FC236}">
                <a16:creationId xmlns:a16="http://schemas.microsoft.com/office/drawing/2014/main" id="{B7736FD5-4B49-6B5D-5515-495F18854E82}"/>
              </a:ext>
            </a:extLst>
          </p:cNvPr>
          <p:cNvCxnSpPr>
            <a:cxnSpLocks/>
          </p:cNvCxnSpPr>
          <p:nvPr/>
        </p:nvCxnSpPr>
        <p:spPr>
          <a:xfrm>
            <a:off x="3761933" y="3442303"/>
            <a:ext cx="0" cy="350782"/>
          </a:xfrm>
          <a:prstGeom prst="line">
            <a:avLst/>
          </a:prstGeom>
          <a:noFill/>
          <a:ln w="12700" cap="flat" cmpd="sng" algn="ctr">
            <a:solidFill>
              <a:srgbClr val="FFFFFF">
                <a:lumMod val="65000"/>
              </a:srgbClr>
            </a:solidFill>
            <a:prstDash val="solid"/>
            <a:miter lim="800000"/>
          </a:ln>
          <a:effectLst/>
        </p:spPr>
      </p:cxnSp>
      <p:cxnSp>
        <p:nvCxnSpPr>
          <p:cNvPr id="104" name="Straight Connector 103">
            <a:extLst>
              <a:ext uri="{FF2B5EF4-FFF2-40B4-BE49-F238E27FC236}">
                <a16:creationId xmlns:a16="http://schemas.microsoft.com/office/drawing/2014/main" id="{3C2C181F-5AFB-40DA-F41B-EF0B8C562CC8}"/>
              </a:ext>
            </a:extLst>
          </p:cNvPr>
          <p:cNvCxnSpPr>
            <a:cxnSpLocks/>
          </p:cNvCxnSpPr>
          <p:nvPr/>
        </p:nvCxnSpPr>
        <p:spPr>
          <a:xfrm>
            <a:off x="7383953" y="3416515"/>
            <a:ext cx="0" cy="350782"/>
          </a:xfrm>
          <a:prstGeom prst="line">
            <a:avLst/>
          </a:prstGeom>
          <a:noFill/>
          <a:ln w="12700" cap="flat" cmpd="sng" algn="ctr">
            <a:solidFill>
              <a:srgbClr val="FFFFFF">
                <a:lumMod val="65000"/>
              </a:srgbClr>
            </a:solidFill>
            <a:prstDash val="solid"/>
            <a:miter lim="800000"/>
          </a:ln>
          <a:effectLst/>
        </p:spPr>
      </p:cxnSp>
      <p:cxnSp>
        <p:nvCxnSpPr>
          <p:cNvPr id="105" name="Straight Connector 104">
            <a:extLst>
              <a:ext uri="{FF2B5EF4-FFF2-40B4-BE49-F238E27FC236}">
                <a16:creationId xmlns:a16="http://schemas.microsoft.com/office/drawing/2014/main" id="{11A99E35-3261-B669-6626-56223580BC37}"/>
              </a:ext>
            </a:extLst>
          </p:cNvPr>
          <p:cNvCxnSpPr>
            <a:cxnSpLocks/>
          </p:cNvCxnSpPr>
          <p:nvPr/>
        </p:nvCxnSpPr>
        <p:spPr>
          <a:xfrm>
            <a:off x="3980638" y="5522499"/>
            <a:ext cx="0" cy="350782"/>
          </a:xfrm>
          <a:prstGeom prst="line">
            <a:avLst/>
          </a:prstGeom>
          <a:noFill/>
          <a:ln w="12700" cap="flat" cmpd="sng" algn="ctr">
            <a:solidFill>
              <a:srgbClr val="FFFFFF">
                <a:lumMod val="65000"/>
              </a:srgbClr>
            </a:solidFill>
            <a:prstDash val="solid"/>
            <a:miter lim="800000"/>
          </a:ln>
          <a:effectLst/>
        </p:spPr>
      </p:cxnSp>
      <p:cxnSp>
        <p:nvCxnSpPr>
          <p:cNvPr id="106" name="Straight Connector 105">
            <a:extLst>
              <a:ext uri="{FF2B5EF4-FFF2-40B4-BE49-F238E27FC236}">
                <a16:creationId xmlns:a16="http://schemas.microsoft.com/office/drawing/2014/main" id="{97A635FF-F0C9-63A3-A272-432DBB0FE7AB}"/>
              </a:ext>
            </a:extLst>
          </p:cNvPr>
          <p:cNvCxnSpPr>
            <a:cxnSpLocks/>
          </p:cNvCxnSpPr>
          <p:nvPr/>
        </p:nvCxnSpPr>
        <p:spPr>
          <a:xfrm>
            <a:off x="3773984" y="2441062"/>
            <a:ext cx="0" cy="350782"/>
          </a:xfrm>
          <a:prstGeom prst="line">
            <a:avLst/>
          </a:prstGeom>
          <a:noFill/>
          <a:ln w="12700" cap="flat" cmpd="sng" algn="ctr">
            <a:solidFill>
              <a:srgbClr val="FFFFFF">
                <a:lumMod val="65000"/>
              </a:srgbClr>
            </a:solidFill>
            <a:prstDash val="solid"/>
            <a:miter lim="800000"/>
          </a:ln>
          <a:effectLst/>
        </p:spPr>
      </p:cxnSp>
      <p:cxnSp>
        <p:nvCxnSpPr>
          <p:cNvPr id="107" name="Straight Connector 106">
            <a:extLst>
              <a:ext uri="{FF2B5EF4-FFF2-40B4-BE49-F238E27FC236}">
                <a16:creationId xmlns:a16="http://schemas.microsoft.com/office/drawing/2014/main" id="{36E50890-E2C2-F4A0-F158-2C7AB8804D0D}"/>
              </a:ext>
            </a:extLst>
          </p:cNvPr>
          <p:cNvCxnSpPr>
            <a:cxnSpLocks/>
          </p:cNvCxnSpPr>
          <p:nvPr/>
        </p:nvCxnSpPr>
        <p:spPr>
          <a:xfrm>
            <a:off x="7113052" y="2441208"/>
            <a:ext cx="0" cy="350782"/>
          </a:xfrm>
          <a:prstGeom prst="line">
            <a:avLst/>
          </a:prstGeom>
          <a:noFill/>
          <a:ln w="12700" cap="flat" cmpd="sng" algn="ctr">
            <a:solidFill>
              <a:srgbClr val="FFFFFF">
                <a:lumMod val="65000"/>
              </a:srgbClr>
            </a:solidFill>
            <a:prstDash val="solid"/>
            <a:miter lim="800000"/>
          </a:ln>
          <a:effectLst/>
        </p:spPr>
      </p:cxnSp>
      <p:cxnSp>
        <p:nvCxnSpPr>
          <p:cNvPr id="108" name="Straight Connector 107">
            <a:extLst>
              <a:ext uri="{FF2B5EF4-FFF2-40B4-BE49-F238E27FC236}">
                <a16:creationId xmlns:a16="http://schemas.microsoft.com/office/drawing/2014/main" id="{B0D50E39-1C5F-6CFC-D364-2D24627F9936}"/>
              </a:ext>
            </a:extLst>
          </p:cNvPr>
          <p:cNvCxnSpPr>
            <a:cxnSpLocks/>
          </p:cNvCxnSpPr>
          <p:nvPr/>
        </p:nvCxnSpPr>
        <p:spPr>
          <a:xfrm>
            <a:off x="9606867" y="2441205"/>
            <a:ext cx="0" cy="350782"/>
          </a:xfrm>
          <a:prstGeom prst="line">
            <a:avLst/>
          </a:prstGeom>
          <a:noFill/>
          <a:ln w="12700" cap="flat" cmpd="sng" algn="ctr">
            <a:solidFill>
              <a:srgbClr val="FFFFFF">
                <a:lumMod val="65000"/>
              </a:srgbClr>
            </a:solidFill>
            <a:prstDash val="solid"/>
            <a:miter lim="800000"/>
          </a:ln>
          <a:effectLst/>
        </p:spPr>
      </p:cxnSp>
      <p:sp>
        <p:nvSpPr>
          <p:cNvPr id="109" name="TextBox 108">
            <a:extLst>
              <a:ext uri="{FF2B5EF4-FFF2-40B4-BE49-F238E27FC236}">
                <a16:creationId xmlns:a16="http://schemas.microsoft.com/office/drawing/2014/main" id="{75EB6DA2-A2AC-C48F-57DC-47BB143B50FC}"/>
              </a:ext>
            </a:extLst>
          </p:cNvPr>
          <p:cNvSpPr txBox="1"/>
          <p:nvPr/>
        </p:nvSpPr>
        <p:spPr>
          <a:xfrm>
            <a:off x="9828741" y="2508699"/>
            <a:ext cx="1872593" cy="274485"/>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JSON Objects</a:t>
            </a:r>
          </a:p>
        </p:txBody>
      </p:sp>
      <p:sp>
        <p:nvSpPr>
          <p:cNvPr id="110" name="TextBox 109">
            <a:extLst>
              <a:ext uri="{FF2B5EF4-FFF2-40B4-BE49-F238E27FC236}">
                <a16:creationId xmlns:a16="http://schemas.microsoft.com/office/drawing/2014/main" id="{24405BE2-7C20-7F37-ACC1-C41500795C00}"/>
              </a:ext>
            </a:extLst>
          </p:cNvPr>
          <p:cNvSpPr txBox="1"/>
          <p:nvPr/>
        </p:nvSpPr>
        <p:spPr>
          <a:xfrm>
            <a:off x="1570929" y="4468518"/>
            <a:ext cx="409651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Commonly Used Terms in Source systems</a:t>
            </a:r>
          </a:p>
        </p:txBody>
      </p:sp>
      <p:sp>
        <p:nvSpPr>
          <p:cNvPr id="111" name="TextBox 110">
            <a:extLst>
              <a:ext uri="{FF2B5EF4-FFF2-40B4-BE49-F238E27FC236}">
                <a16:creationId xmlns:a16="http://schemas.microsoft.com/office/drawing/2014/main" id="{CF0D2043-61C7-2BEE-2CC8-0B45CD375B09}"/>
              </a:ext>
            </a:extLst>
          </p:cNvPr>
          <p:cNvSpPr txBox="1"/>
          <p:nvPr/>
        </p:nvSpPr>
        <p:spPr>
          <a:xfrm>
            <a:off x="5731121" y="4445664"/>
            <a:ext cx="3233928"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Avoid unnecessary additional info</a:t>
            </a:r>
          </a:p>
        </p:txBody>
      </p:sp>
      <p:cxnSp>
        <p:nvCxnSpPr>
          <p:cNvPr id="112" name="Straight Connector 111">
            <a:extLst>
              <a:ext uri="{FF2B5EF4-FFF2-40B4-BE49-F238E27FC236}">
                <a16:creationId xmlns:a16="http://schemas.microsoft.com/office/drawing/2014/main" id="{CC2E7512-ACDF-F2E3-D84B-FDF728CF78D9}"/>
              </a:ext>
            </a:extLst>
          </p:cNvPr>
          <p:cNvCxnSpPr>
            <a:cxnSpLocks/>
          </p:cNvCxnSpPr>
          <p:nvPr/>
        </p:nvCxnSpPr>
        <p:spPr>
          <a:xfrm>
            <a:off x="5592556" y="4410866"/>
            <a:ext cx="0" cy="350782"/>
          </a:xfrm>
          <a:prstGeom prst="line">
            <a:avLst/>
          </a:prstGeom>
          <a:noFill/>
          <a:ln w="12700" cap="flat" cmpd="sng" algn="ctr">
            <a:solidFill>
              <a:srgbClr val="FFFFFF">
                <a:lumMod val="65000"/>
              </a:srgbClr>
            </a:solidFill>
            <a:prstDash val="solid"/>
            <a:miter lim="800000"/>
          </a:ln>
          <a:effectLst/>
        </p:spPr>
      </p:cxnSp>
      <p:cxnSp>
        <p:nvCxnSpPr>
          <p:cNvPr id="113" name="Straight Connector 112">
            <a:extLst>
              <a:ext uri="{FF2B5EF4-FFF2-40B4-BE49-F238E27FC236}">
                <a16:creationId xmlns:a16="http://schemas.microsoft.com/office/drawing/2014/main" id="{C906A237-FBCD-892D-B15A-590F3750D070}"/>
              </a:ext>
            </a:extLst>
          </p:cNvPr>
          <p:cNvCxnSpPr>
            <a:cxnSpLocks/>
          </p:cNvCxnSpPr>
          <p:nvPr/>
        </p:nvCxnSpPr>
        <p:spPr>
          <a:xfrm>
            <a:off x="8965049" y="4410866"/>
            <a:ext cx="0" cy="350782"/>
          </a:xfrm>
          <a:prstGeom prst="line">
            <a:avLst/>
          </a:prstGeom>
          <a:noFill/>
          <a:ln w="12700" cap="flat" cmpd="sng" algn="ctr">
            <a:solidFill>
              <a:srgbClr val="FFFFFF">
                <a:lumMod val="65000"/>
              </a:srgbClr>
            </a:solidFill>
            <a:prstDash val="solid"/>
            <a:miter lim="800000"/>
          </a:ln>
          <a:effectLst/>
        </p:spPr>
      </p:cxnSp>
      <p:sp>
        <p:nvSpPr>
          <p:cNvPr id="114" name="TextBox 113">
            <a:extLst>
              <a:ext uri="{FF2B5EF4-FFF2-40B4-BE49-F238E27FC236}">
                <a16:creationId xmlns:a16="http://schemas.microsoft.com/office/drawing/2014/main" id="{C955AC2C-AE37-4E24-73E3-502ABF89A1F5}"/>
              </a:ext>
            </a:extLst>
          </p:cNvPr>
          <p:cNvSpPr txBox="1"/>
          <p:nvPr/>
        </p:nvSpPr>
        <p:spPr>
          <a:xfrm>
            <a:off x="9109183" y="4458076"/>
            <a:ext cx="1347871"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Templates</a:t>
            </a:r>
          </a:p>
        </p:txBody>
      </p:sp>
      <p:sp>
        <p:nvSpPr>
          <p:cNvPr id="115" name="TextBox 114">
            <a:extLst>
              <a:ext uri="{FF2B5EF4-FFF2-40B4-BE49-F238E27FC236}">
                <a16:creationId xmlns:a16="http://schemas.microsoft.com/office/drawing/2014/main" id="{37768B75-47BC-4F38-CBF6-7B97383C834C}"/>
              </a:ext>
            </a:extLst>
          </p:cNvPr>
          <p:cNvSpPr txBox="1"/>
          <p:nvPr/>
        </p:nvSpPr>
        <p:spPr>
          <a:xfrm>
            <a:off x="9825993" y="3465908"/>
            <a:ext cx="2514600"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Inner Product Search</a:t>
            </a:r>
          </a:p>
        </p:txBody>
      </p:sp>
      <p:cxnSp>
        <p:nvCxnSpPr>
          <p:cNvPr id="116" name="Straight Connector 115">
            <a:extLst>
              <a:ext uri="{FF2B5EF4-FFF2-40B4-BE49-F238E27FC236}">
                <a16:creationId xmlns:a16="http://schemas.microsoft.com/office/drawing/2014/main" id="{C18DF4B4-DCCA-BBC2-B29A-48E05CEF1086}"/>
              </a:ext>
            </a:extLst>
          </p:cNvPr>
          <p:cNvCxnSpPr>
            <a:cxnSpLocks/>
          </p:cNvCxnSpPr>
          <p:nvPr/>
        </p:nvCxnSpPr>
        <p:spPr>
          <a:xfrm>
            <a:off x="9623297" y="3442303"/>
            <a:ext cx="0" cy="350782"/>
          </a:xfrm>
          <a:prstGeom prst="line">
            <a:avLst/>
          </a:prstGeom>
          <a:noFill/>
          <a:ln w="12700" cap="flat" cmpd="sng" algn="ctr">
            <a:solidFill>
              <a:srgbClr val="FFFFFF">
                <a:lumMod val="65000"/>
              </a:srgbClr>
            </a:solidFill>
            <a:prstDash val="solid"/>
            <a:miter lim="800000"/>
          </a:ln>
          <a:effectLst/>
        </p:spPr>
      </p:cxnSp>
      <p:pic>
        <p:nvPicPr>
          <p:cNvPr id="117" name="Graphic 116" descr="Target outline">
            <a:extLst>
              <a:ext uri="{FF2B5EF4-FFF2-40B4-BE49-F238E27FC236}">
                <a16:creationId xmlns:a16="http://schemas.microsoft.com/office/drawing/2014/main" id="{F1342030-4BA1-A641-AF2B-83FC3EA637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7590" y="1030526"/>
            <a:ext cx="914400" cy="914400"/>
          </a:xfrm>
          <a:prstGeom prst="rect">
            <a:avLst/>
          </a:prstGeom>
        </p:spPr>
      </p:pic>
      <p:sp>
        <p:nvSpPr>
          <p:cNvPr id="118" name="TextBox 117">
            <a:extLst>
              <a:ext uri="{FF2B5EF4-FFF2-40B4-BE49-F238E27FC236}">
                <a16:creationId xmlns:a16="http://schemas.microsoft.com/office/drawing/2014/main" id="{1E497C9D-60A2-7338-A7C7-42F046F8867E}"/>
              </a:ext>
            </a:extLst>
          </p:cNvPr>
          <p:cNvSpPr txBox="1"/>
          <p:nvPr/>
        </p:nvSpPr>
        <p:spPr>
          <a:xfrm>
            <a:off x="1351390" y="1055943"/>
            <a:ext cx="1724617" cy="817274"/>
          </a:xfrm>
          <a:prstGeom prst="rect">
            <a:avLst/>
          </a:prstGeom>
          <a:noFill/>
        </p:spPr>
        <p:txBody>
          <a:bodyPr wrap="square" lIns="0" tIns="0" rIns="0" bIns="0" rtlCol="0">
            <a:noAutofit/>
          </a:bodyPr>
          <a:lstStyle/>
          <a:p>
            <a:r>
              <a:rPr lang="en-US" sz="1400">
                <a:solidFill>
                  <a:srgbClr val="000048"/>
                </a:solidFill>
                <a:latin typeface="Arial" panose="020B0604020202020204"/>
              </a:rPr>
              <a:t>Biggest constraint with RAG solutions is </a:t>
            </a:r>
            <a:r>
              <a:rPr lang="en-US" sz="1400" b="1">
                <a:solidFill>
                  <a:srgbClr val="000048"/>
                </a:solidFill>
                <a:latin typeface="Arial" panose="020B0604020202020204"/>
              </a:rPr>
              <a:t>accuracy </a:t>
            </a:r>
            <a:r>
              <a:rPr lang="en-US" sz="1400">
                <a:solidFill>
                  <a:srgbClr val="000048"/>
                </a:solidFill>
                <a:latin typeface="Arial" panose="020B0604020202020204"/>
              </a:rPr>
              <a:t>(60% to 70% in general)</a:t>
            </a:r>
          </a:p>
        </p:txBody>
      </p:sp>
      <p:sp>
        <p:nvSpPr>
          <p:cNvPr id="119" name="TextBox 118">
            <a:extLst>
              <a:ext uri="{FF2B5EF4-FFF2-40B4-BE49-F238E27FC236}">
                <a16:creationId xmlns:a16="http://schemas.microsoft.com/office/drawing/2014/main" id="{5432C297-1547-EB74-39DA-A0C237D0F72E}"/>
              </a:ext>
            </a:extLst>
          </p:cNvPr>
          <p:cNvSpPr txBox="1"/>
          <p:nvPr/>
        </p:nvSpPr>
        <p:spPr>
          <a:xfrm>
            <a:off x="4452858" y="1095163"/>
            <a:ext cx="2895227" cy="981376"/>
          </a:xfrm>
          <a:prstGeom prst="rect">
            <a:avLst/>
          </a:prstGeom>
          <a:noFill/>
        </p:spPr>
        <p:txBody>
          <a:bodyPr wrap="square" lIns="0" tIns="0" rIns="0" bIns="0" rtlCol="0">
            <a:noAutofit/>
          </a:bodyPr>
          <a:lstStyle/>
          <a:p>
            <a:r>
              <a:rPr lang="en-US" sz="1400" b="1">
                <a:solidFill>
                  <a:srgbClr val="000048"/>
                </a:solidFill>
                <a:latin typeface="Arial" panose="020B0604020202020204"/>
              </a:rPr>
              <a:t>Uniqueness</a:t>
            </a:r>
            <a:r>
              <a:rPr lang="en-US" sz="1400">
                <a:solidFill>
                  <a:srgbClr val="000048"/>
                </a:solidFill>
                <a:latin typeface="Arial" panose="020B0604020202020204"/>
              </a:rPr>
              <a:t> of this solution is various </a:t>
            </a:r>
            <a:r>
              <a:rPr lang="en-US" sz="1400" b="1">
                <a:solidFill>
                  <a:srgbClr val="000048"/>
                </a:solidFill>
                <a:latin typeface="Arial" panose="020B0604020202020204"/>
              </a:rPr>
              <a:t>approaches</a:t>
            </a:r>
            <a:r>
              <a:rPr lang="en-US" sz="1400">
                <a:solidFill>
                  <a:srgbClr val="000048"/>
                </a:solidFill>
                <a:latin typeface="Arial" panose="020B0604020202020204"/>
              </a:rPr>
              <a:t> across end-to-end workflow to </a:t>
            </a:r>
            <a:r>
              <a:rPr lang="en-US" sz="1400" b="1">
                <a:solidFill>
                  <a:srgbClr val="000048"/>
                </a:solidFill>
                <a:latin typeface="Arial" panose="020B0604020202020204"/>
              </a:rPr>
              <a:t>enhance accuracy (</a:t>
            </a:r>
            <a:r>
              <a:rPr lang="en-US" sz="1400">
                <a:solidFill>
                  <a:srgbClr val="000048"/>
                </a:solidFill>
                <a:latin typeface="Arial" panose="020B0604020202020204"/>
              </a:rPr>
              <a:t>close to 90%)</a:t>
            </a:r>
          </a:p>
        </p:txBody>
      </p:sp>
      <p:sp>
        <p:nvSpPr>
          <p:cNvPr id="120" name="TextBox 119">
            <a:extLst>
              <a:ext uri="{FF2B5EF4-FFF2-40B4-BE49-F238E27FC236}">
                <a16:creationId xmlns:a16="http://schemas.microsoft.com/office/drawing/2014/main" id="{5E94F651-5329-C6BD-1CE5-BE811A2EFC1B}"/>
              </a:ext>
            </a:extLst>
          </p:cNvPr>
          <p:cNvSpPr txBox="1"/>
          <p:nvPr/>
        </p:nvSpPr>
        <p:spPr>
          <a:xfrm>
            <a:off x="8731877" y="1092774"/>
            <a:ext cx="3289444" cy="981376"/>
          </a:xfrm>
          <a:prstGeom prst="rect">
            <a:avLst/>
          </a:prstGeom>
          <a:noFill/>
        </p:spPr>
        <p:txBody>
          <a:bodyPr wrap="square" lIns="0" tIns="0" rIns="0" bIns="0" rtlCol="0">
            <a:noAutofit/>
          </a:bodyPr>
          <a:lstStyle/>
          <a:p>
            <a:r>
              <a:rPr lang="en-US" sz="1400" b="1">
                <a:solidFill>
                  <a:srgbClr val="000048"/>
                </a:solidFill>
                <a:latin typeface="Arial" panose="020B0604020202020204"/>
              </a:rPr>
              <a:t>Competitive advantage </a:t>
            </a:r>
            <a:r>
              <a:rPr lang="en-US" sz="1400">
                <a:solidFill>
                  <a:srgbClr val="000048"/>
                </a:solidFill>
                <a:latin typeface="Arial" panose="020B0604020202020204"/>
              </a:rPr>
              <a:t>is, most of these are </a:t>
            </a:r>
            <a:r>
              <a:rPr lang="en-US" sz="1400" b="1">
                <a:solidFill>
                  <a:srgbClr val="000048"/>
                </a:solidFill>
                <a:latin typeface="Arial" panose="020B0604020202020204"/>
              </a:rPr>
              <a:t>built in-house </a:t>
            </a:r>
            <a:r>
              <a:rPr lang="en-US" sz="1400">
                <a:solidFill>
                  <a:srgbClr val="000048"/>
                </a:solidFill>
                <a:latin typeface="Arial" panose="020B0604020202020204"/>
              </a:rPr>
              <a:t>with trial and error with different approaches and picking best; such info is unavailable online.</a:t>
            </a:r>
          </a:p>
        </p:txBody>
      </p:sp>
      <p:pic>
        <p:nvPicPr>
          <p:cNvPr id="121" name="Graphic 120" descr="Badge New outline">
            <a:extLst>
              <a:ext uri="{FF2B5EF4-FFF2-40B4-BE49-F238E27FC236}">
                <a16:creationId xmlns:a16="http://schemas.microsoft.com/office/drawing/2014/main" id="{3E77BDB4-C22F-EF17-0CD6-17583610A6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5407" y="1025806"/>
            <a:ext cx="914400" cy="914400"/>
          </a:xfrm>
          <a:prstGeom prst="rect">
            <a:avLst/>
          </a:prstGeom>
        </p:spPr>
      </p:pic>
      <p:pic>
        <p:nvPicPr>
          <p:cNvPr id="122" name="Graphic 121" descr="Gambling Chips outline">
            <a:extLst>
              <a:ext uri="{FF2B5EF4-FFF2-40B4-BE49-F238E27FC236}">
                <a16:creationId xmlns:a16="http://schemas.microsoft.com/office/drawing/2014/main" id="{6AC62F5C-2AD2-C352-418D-54493B8624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73925" y="1038685"/>
            <a:ext cx="914400" cy="914400"/>
          </a:xfrm>
          <a:prstGeom prst="rect">
            <a:avLst/>
          </a:prstGeom>
        </p:spPr>
      </p:pic>
      <p:pic>
        <p:nvPicPr>
          <p:cNvPr id="123" name="Picture 122" descr="A graph with a rising arrow&#10;&#10;Description automatically generated">
            <a:extLst>
              <a:ext uri="{FF2B5EF4-FFF2-40B4-BE49-F238E27FC236}">
                <a16:creationId xmlns:a16="http://schemas.microsoft.com/office/drawing/2014/main" id="{BB965AE9-767C-F659-A0C4-DFEDDC3427B0}"/>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039933" y="3533799"/>
            <a:ext cx="3122932" cy="3036527"/>
          </a:xfrm>
          <a:prstGeom prst="rect">
            <a:avLst/>
          </a:prstGeom>
        </p:spPr>
      </p:pic>
    </p:spTree>
    <p:extLst>
      <p:ext uri="{BB962C8B-B14F-4D97-AF65-F5344CB8AC3E}">
        <p14:creationId xmlns:p14="http://schemas.microsoft.com/office/powerpoint/2010/main" val="3060118718"/>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9927BC-7855-F176-BAC0-DA51E06A2DB1}"/>
              </a:ext>
            </a:extLst>
          </p:cNvPr>
          <p:cNvSpPr>
            <a:spLocks noGrp="1"/>
          </p:cNvSpPr>
          <p:nvPr>
            <p:ph type="title"/>
          </p:nvPr>
        </p:nvSpPr>
        <p:spPr/>
        <p:txBody>
          <a:bodyPr/>
          <a:lstStyle/>
          <a:p>
            <a:r>
              <a:rPr lang="en-US"/>
              <a:t>Accuracy Improvements</a:t>
            </a:r>
          </a:p>
        </p:txBody>
      </p:sp>
      <p:sp>
        <p:nvSpPr>
          <p:cNvPr id="5" name="Slide Number Placeholder 4">
            <a:extLst>
              <a:ext uri="{FF2B5EF4-FFF2-40B4-BE49-F238E27FC236}">
                <a16:creationId xmlns:a16="http://schemas.microsoft.com/office/drawing/2014/main" id="{70A1BE7B-C682-8FE1-9FBD-C83688F0AB89}"/>
              </a:ext>
            </a:extLst>
          </p:cNvPr>
          <p:cNvSpPr>
            <a:spLocks noGrp="1"/>
          </p:cNvSpPr>
          <p:nvPr>
            <p:ph type="sldNum" sz="quarter" idx="4"/>
          </p:nvPr>
        </p:nvSpPr>
        <p:spPr/>
        <p:txBody>
          <a:bodyPr/>
          <a:lstStyle/>
          <a:p>
            <a:fld id="{67C3F941-3FEE-EA40-8EAD-E8A0CA148F63}" type="slidenum">
              <a:rPr lang="en-US" smtClean="0"/>
              <a:pPr/>
              <a:t>8</a:t>
            </a:fld>
            <a:endParaRPr lang="en-US"/>
          </a:p>
        </p:txBody>
      </p:sp>
      <p:sp>
        <p:nvSpPr>
          <p:cNvPr id="35" name="Rectangle 34">
            <a:extLst>
              <a:ext uri="{FF2B5EF4-FFF2-40B4-BE49-F238E27FC236}">
                <a16:creationId xmlns:a16="http://schemas.microsoft.com/office/drawing/2014/main" id="{3834082E-6913-875C-9D24-70C522248D08}"/>
              </a:ext>
            </a:extLst>
          </p:cNvPr>
          <p:cNvSpPr/>
          <p:nvPr/>
        </p:nvSpPr>
        <p:spPr>
          <a:xfrm>
            <a:off x="80829" y="5292178"/>
            <a:ext cx="3926505" cy="853441"/>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C4718414-6D6B-EF9F-9348-09E1C3CCE9DF}"/>
              </a:ext>
            </a:extLst>
          </p:cNvPr>
          <p:cNvSpPr/>
          <p:nvPr/>
        </p:nvSpPr>
        <p:spPr>
          <a:xfrm>
            <a:off x="7485319" y="2491118"/>
            <a:ext cx="4359350" cy="1731359"/>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0B6C49EB-B2B4-02BA-467F-9B4BDB6A9998}"/>
              </a:ext>
            </a:extLst>
          </p:cNvPr>
          <p:cNvSpPr/>
          <p:nvPr/>
        </p:nvSpPr>
        <p:spPr>
          <a:xfrm>
            <a:off x="7528389" y="3654573"/>
            <a:ext cx="4359349" cy="2670620"/>
          </a:xfrm>
          <a:prstGeom prst="rect">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184BD593-EC54-7679-D55D-505ED381CBB6}"/>
              </a:ext>
            </a:extLst>
          </p:cNvPr>
          <p:cNvSpPr/>
          <p:nvPr/>
        </p:nvSpPr>
        <p:spPr>
          <a:xfrm>
            <a:off x="0" y="993070"/>
            <a:ext cx="12192000" cy="339549"/>
          </a:xfrm>
          <a:prstGeom prst="rect">
            <a:avLst/>
          </a:prstGeom>
          <a:solidFill>
            <a:srgbClr val="00AEAD">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DAA32595-D291-C9FD-B5DE-2AE7A14DEF17}"/>
              </a:ext>
            </a:extLst>
          </p:cNvPr>
          <p:cNvSpPr/>
          <p:nvPr/>
        </p:nvSpPr>
        <p:spPr>
          <a:xfrm flipV="1">
            <a:off x="0" y="1880975"/>
            <a:ext cx="12192002" cy="332653"/>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48CB5987-F980-0D96-F79A-7CA28C54E4B4}"/>
              </a:ext>
            </a:extLst>
          </p:cNvPr>
          <p:cNvSpPr/>
          <p:nvPr/>
        </p:nvSpPr>
        <p:spPr>
          <a:xfrm>
            <a:off x="-2" y="1354619"/>
            <a:ext cx="12192000" cy="648700"/>
          </a:xfrm>
          <a:prstGeom prst="rect">
            <a:avLst/>
          </a:prstGeom>
          <a:solidFill>
            <a:srgbClr val="789B9B">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 name="TextBox 40">
            <a:extLst>
              <a:ext uri="{FF2B5EF4-FFF2-40B4-BE49-F238E27FC236}">
                <a16:creationId xmlns:a16="http://schemas.microsoft.com/office/drawing/2014/main" id="{A9B3E414-5FA4-8FB1-5DA0-F8A952567A65}"/>
              </a:ext>
            </a:extLst>
          </p:cNvPr>
          <p:cNvSpPr txBox="1"/>
          <p:nvPr/>
        </p:nvSpPr>
        <p:spPr>
          <a:xfrm>
            <a:off x="1939395" y="1464258"/>
            <a:ext cx="1865376"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LLM Temperature</a:t>
            </a:r>
          </a:p>
        </p:txBody>
      </p:sp>
      <p:sp>
        <p:nvSpPr>
          <p:cNvPr id="42" name="TextBox 41">
            <a:extLst>
              <a:ext uri="{FF2B5EF4-FFF2-40B4-BE49-F238E27FC236}">
                <a16:creationId xmlns:a16="http://schemas.microsoft.com/office/drawing/2014/main" id="{BC204C37-3E72-B04A-F9AC-90242B960CAC}"/>
              </a:ext>
            </a:extLst>
          </p:cNvPr>
          <p:cNvSpPr txBox="1"/>
          <p:nvPr/>
        </p:nvSpPr>
        <p:spPr>
          <a:xfrm>
            <a:off x="4848711" y="1465427"/>
            <a:ext cx="1865376"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LLM Upgrades</a:t>
            </a:r>
          </a:p>
        </p:txBody>
      </p:sp>
      <p:sp>
        <p:nvSpPr>
          <p:cNvPr id="43" name="TextBox 42">
            <a:extLst>
              <a:ext uri="{FF2B5EF4-FFF2-40B4-BE49-F238E27FC236}">
                <a16:creationId xmlns:a16="http://schemas.microsoft.com/office/drawing/2014/main" id="{8E059A7E-B91E-F248-C183-EE4E4C2CDF71}"/>
              </a:ext>
            </a:extLst>
          </p:cNvPr>
          <p:cNvSpPr txBox="1"/>
          <p:nvPr/>
        </p:nvSpPr>
        <p:spPr>
          <a:xfrm>
            <a:off x="886968" y="2153279"/>
            <a:ext cx="0" cy="0"/>
          </a:xfrm>
          <a:prstGeom prst="rect">
            <a:avLst/>
          </a:prstGeom>
          <a:noFill/>
        </p:spPr>
        <p:txBody>
          <a:bodyPr wrap="none" lIns="0" tIns="0" rIns="0" bIns="0" rtlCol="0">
            <a:noAutofit/>
          </a:bodyPr>
          <a:lstStyle/>
          <a:p>
            <a:pPr>
              <a:defRPr/>
            </a:pPr>
            <a:endParaRPr lang="en-US" sz="1600">
              <a:solidFill>
                <a:srgbClr val="000048"/>
              </a:solidFill>
              <a:latin typeface="Arial" panose="020B0604020202020204"/>
            </a:endParaRPr>
          </a:p>
        </p:txBody>
      </p:sp>
      <p:sp>
        <p:nvSpPr>
          <p:cNvPr id="44" name="Round Same Side Corner Rectangle 43">
            <a:extLst>
              <a:ext uri="{FF2B5EF4-FFF2-40B4-BE49-F238E27FC236}">
                <a16:creationId xmlns:a16="http://schemas.microsoft.com/office/drawing/2014/main" id="{95128E53-D9ED-0366-7F6D-81D6E365AFF3}"/>
              </a:ext>
            </a:extLst>
          </p:cNvPr>
          <p:cNvSpPr/>
          <p:nvPr/>
        </p:nvSpPr>
        <p:spPr>
          <a:xfrm rot="5400000">
            <a:off x="630726" y="1182144"/>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 name="TextBox 44">
            <a:extLst>
              <a:ext uri="{FF2B5EF4-FFF2-40B4-BE49-F238E27FC236}">
                <a16:creationId xmlns:a16="http://schemas.microsoft.com/office/drawing/2014/main" id="{AC47A4DC-6083-1FF4-AFFF-565D97DEC434}"/>
              </a:ext>
            </a:extLst>
          </p:cNvPr>
          <p:cNvSpPr txBox="1"/>
          <p:nvPr/>
        </p:nvSpPr>
        <p:spPr>
          <a:xfrm>
            <a:off x="118320" y="1831348"/>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LLM</a:t>
            </a:r>
          </a:p>
        </p:txBody>
      </p:sp>
      <p:pic>
        <p:nvPicPr>
          <p:cNvPr id="46" name="Picture 16" descr="Artificial intelligence Generic Flat Gradient icon">
            <a:extLst>
              <a:ext uri="{FF2B5EF4-FFF2-40B4-BE49-F238E27FC236}">
                <a16:creationId xmlns:a16="http://schemas.microsoft.com/office/drawing/2014/main" id="{058483EE-D184-70A3-5165-CCD9CF658A5A}"/>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32239" y="1017923"/>
            <a:ext cx="645973" cy="64597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219C0963-CA4B-3E20-7310-0DD27D408FC0}"/>
              </a:ext>
            </a:extLst>
          </p:cNvPr>
          <p:cNvCxnSpPr>
            <a:cxnSpLocks/>
          </p:cNvCxnSpPr>
          <p:nvPr/>
        </p:nvCxnSpPr>
        <p:spPr>
          <a:xfrm>
            <a:off x="4336908" y="1442109"/>
            <a:ext cx="0" cy="350782"/>
          </a:xfrm>
          <a:prstGeom prst="line">
            <a:avLst/>
          </a:prstGeom>
          <a:noFill/>
          <a:ln w="12700" cap="flat" cmpd="sng" algn="ctr">
            <a:solidFill>
              <a:srgbClr val="FFFFFF">
                <a:lumMod val="65000"/>
              </a:srgbClr>
            </a:solidFill>
            <a:prstDash val="solid"/>
            <a:miter lim="800000"/>
          </a:ln>
          <a:effectLst/>
        </p:spPr>
      </p:cxnSp>
      <p:pic>
        <p:nvPicPr>
          <p:cNvPr id="48" name="Picture 6">
            <a:extLst>
              <a:ext uri="{FF2B5EF4-FFF2-40B4-BE49-F238E27FC236}">
                <a16:creationId xmlns:a16="http://schemas.microsoft.com/office/drawing/2014/main" id="{D3ECA09D-E767-2B20-52D9-36F44B347A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703624" y="2617921"/>
            <a:ext cx="1101345" cy="11013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Google Gemini updates: Flash 1.5, Gemma 2 and Project Astra">
            <a:extLst>
              <a:ext uri="{FF2B5EF4-FFF2-40B4-BE49-F238E27FC236}">
                <a16:creationId xmlns:a16="http://schemas.microsoft.com/office/drawing/2014/main" id="{6BDCBC01-2F06-0DB1-A224-2AEFB915DCB4}"/>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8091271" y="4504088"/>
            <a:ext cx="3374589" cy="83517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a:extLst>
              <a:ext uri="{FF2B5EF4-FFF2-40B4-BE49-F238E27FC236}">
                <a16:creationId xmlns:a16="http://schemas.microsoft.com/office/drawing/2014/main" id="{C2D6806B-1517-C47B-A8BA-A0CD384BCD5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852727" y="3837990"/>
            <a:ext cx="1818814" cy="672108"/>
          </a:xfrm>
          <a:prstGeom prst="rect">
            <a:avLst/>
          </a:prstGeom>
          <a:noFill/>
          <a:extLst>
            <a:ext uri="{909E8E84-426E-40DD-AFC4-6F175D3DCCD1}">
              <a14:hiddenFill xmlns:a14="http://schemas.microsoft.com/office/drawing/2010/main">
                <a:solidFill>
                  <a:srgbClr val="FFFFFF"/>
                </a:solidFill>
              </a14:hiddenFill>
            </a:ext>
          </a:extLst>
        </p:spPr>
      </p:pic>
      <p:sp>
        <p:nvSpPr>
          <p:cNvPr id="51" name="Right Arrow 50">
            <a:extLst>
              <a:ext uri="{FF2B5EF4-FFF2-40B4-BE49-F238E27FC236}">
                <a16:creationId xmlns:a16="http://schemas.microsoft.com/office/drawing/2014/main" id="{CEC42A31-A17B-3429-4B67-E67BA9E369D6}"/>
              </a:ext>
            </a:extLst>
          </p:cNvPr>
          <p:cNvSpPr/>
          <p:nvPr/>
        </p:nvSpPr>
        <p:spPr>
          <a:xfrm rot="5400000">
            <a:off x="9442077" y="3004796"/>
            <a:ext cx="574158" cy="1206552"/>
          </a:xfrm>
          <a:prstGeom prst="rightArrow">
            <a:avLst>
              <a:gd name="adj1" fmla="val 50000"/>
              <a:gd name="adj2" fmla="val 62963"/>
            </a:avLst>
          </a:prstGeom>
          <a:solidFill>
            <a:srgbClr val="92BBE6">
              <a:lumMod val="40000"/>
              <a:lumOff val="60000"/>
            </a:srgbClr>
          </a:solidFill>
          <a:ln w="12700" cap="flat" cmpd="sng" algn="ctr">
            <a:solidFill>
              <a:srgbClr val="92BB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2" name="Picture 12" descr="The Gemini logo on a black background with text that reads “1.5 Flash is now in Gemini.” Three icons read “Built for speed”, “4x context window”, and “improved response quality.”">
            <a:extLst>
              <a:ext uri="{FF2B5EF4-FFF2-40B4-BE49-F238E27FC236}">
                <a16:creationId xmlns:a16="http://schemas.microsoft.com/office/drawing/2014/main" id="{8B3D3E1E-4F07-4DBF-9330-9F921E12A37A}"/>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9754733" y="4005283"/>
            <a:ext cx="1818814" cy="54529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6BE40384-F622-235B-9DBD-02D3961D63A2}"/>
              </a:ext>
            </a:extLst>
          </p:cNvPr>
          <p:cNvSpPr txBox="1"/>
          <p:nvPr/>
        </p:nvSpPr>
        <p:spPr>
          <a:xfrm>
            <a:off x="8842084" y="2680208"/>
            <a:ext cx="2623776" cy="523220"/>
          </a:xfrm>
          <a:prstGeom prst="rect">
            <a:avLst/>
          </a:prstGeom>
          <a:noFill/>
        </p:spPr>
        <p:txBody>
          <a:bodyPr wrap="square">
            <a:spAutoFit/>
          </a:bodyPr>
          <a:lstStyle/>
          <a:p>
            <a:pPr>
              <a:defRPr/>
            </a:pPr>
            <a:r>
              <a:rPr lang="en-US" sz="2800">
                <a:solidFill>
                  <a:srgbClr val="000048"/>
                </a:solidFill>
                <a:latin typeface="Arial" panose="020B0604020202020204"/>
              </a:rPr>
              <a:t>Chat Bison 32k</a:t>
            </a:r>
          </a:p>
        </p:txBody>
      </p:sp>
      <p:pic>
        <p:nvPicPr>
          <p:cNvPr id="54" name="Picture 16">
            <a:extLst>
              <a:ext uri="{FF2B5EF4-FFF2-40B4-BE49-F238E27FC236}">
                <a16:creationId xmlns:a16="http://schemas.microsoft.com/office/drawing/2014/main" id="{1AD6E1A2-B7DF-43D8-9C8B-3D1782D7804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4173518" y="2896441"/>
            <a:ext cx="2979434" cy="3171456"/>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843D147-CFC2-28DE-BEF5-7571D3938D36}"/>
              </a:ext>
            </a:extLst>
          </p:cNvPr>
          <p:cNvGrpSpPr/>
          <p:nvPr/>
        </p:nvGrpSpPr>
        <p:grpSpPr>
          <a:xfrm>
            <a:off x="257993" y="2706831"/>
            <a:ext cx="4559216" cy="1367765"/>
            <a:chOff x="39688" y="2844916"/>
            <a:chExt cx="4559216" cy="1367765"/>
          </a:xfrm>
        </p:grpSpPr>
        <p:pic>
          <p:nvPicPr>
            <p:cNvPr id="56" name="Picture 18">
              <a:extLst>
                <a:ext uri="{FF2B5EF4-FFF2-40B4-BE49-F238E27FC236}">
                  <a16:creationId xmlns:a16="http://schemas.microsoft.com/office/drawing/2014/main" id="{861A7D7C-8FD7-01BE-D6A9-48E615F76E9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9688" y="2844916"/>
              <a:ext cx="4559216" cy="136776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0B45CC72-D9D7-955A-CD62-30846A3D6836}"/>
                </a:ext>
              </a:extLst>
            </p:cNvPr>
            <p:cNvSpPr/>
            <p:nvPr/>
          </p:nvSpPr>
          <p:spPr>
            <a:xfrm>
              <a:off x="172197" y="3660594"/>
              <a:ext cx="350268" cy="274051"/>
            </a:xfrm>
            <a:prstGeom prst="rect">
              <a:avLst/>
            </a:prstGeom>
            <a:solidFill>
              <a:srgbClr val="F0FDF7"/>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20236"/>
                  </a:solidFill>
                  <a:effectLst/>
                  <a:uLnTx/>
                  <a:uFillTx/>
                  <a:latin typeface="Arial" panose="020B0604020202020204"/>
                  <a:ea typeface="+mn-ea"/>
                  <a:cs typeface="+mn-cs"/>
                </a:rPr>
                <a:t>0</a:t>
              </a:r>
            </a:p>
          </p:txBody>
        </p:sp>
        <p:sp>
          <p:nvSpPr>
            <p:cNvPr id="58" name="Rectangle 57">
              <a:extLst>
                <a:ext uri="{FF2B5EF4-FFF2-40B4-BE49-F238E27FC236}">
                  <a16:creationId xmlns:a16="http://schemas.microsoft.com/office/drawing/2014/main" id="{01A43878-91D9-FEC9-7654-370CEE14AEA5}"/>
                </a:ext>
              </a:extLst>
            </p:cNvPr>
            <p:cNvSpPr/>
            <p:nvPr/>
          </p:nvSpPr>
          <p:spPr>
            <a:xfrm>
              <a:off x="3853917" y="3661443"/>
              <a:ext cx="350268" cy="273202"/>
            </a:xfrm>
            <a:prstGeom prst="rect">
              <a:avLst/>
            </a:prstGeom>
            <a:solidFill>
              <a:srgbClr val="F0FD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20236"/>
                  </a:solidFill>
                  <a:effectLst/>
                  <a:uLnTx/>
                  <a:uFillTx/>
                  <a:latin typeface="Arial" panose="020B0604020202020204"/>
                  <a:ea typeface="+mn-ea"/>
                  <a:cs typeface="+mn-cs"/>
                </a:rPr>
                <a:t>2</a:t>
              </a:r>
            </a:p>
          </p:txBody>
        </p:sp>
        <p:sp>
          <p:nvSpPr>
            <p:cNvPr id="59" name="Rectangle 58">
              <a:extLst>
                <a:ext uri="{FF2B5EF4-FFF2-40B4-BE49-F238E27FC236}">
                  <a16:creationId xmlns:a16="http://schemas.microsoft.com/office/drawing/2014/main" id="{15FC740C-04B7-76B2-348A-D2A9F9E61F06}"/>
                </a:ext>
              </a:extLst>
            </p:cNvPr>
            <p:cNvSpPr/>
            <p:nvPr/>
          </p:nvSpPr>
          <p:spPr>
            <a:xfrm>
              <a:off x="2108932" y="3718417"/>
              <a:ext cx="350268" cy="237494"/>
            </a:xfrm>
            <a:prstGeom prst="rect">
              <a:avLst/>
            </a:prstGeom>
            <a:solidFill>
              <a:srgbClr val="F0FD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20236"/>
                  </a:solidFill>
                  <a:effectLst/>
                  <a:uLnTx/>
                  <a:uFillTx/>
                  <a:latin typeface="Arial" panose="020B0604020202020204"/>
                  <a:ea typeface="+mn-ea"/>
                  <a:cs typeface="+mn-cs"/>
                </a:rPr>
                <a:t>1</a:t>
              </a:r>
            </a:p>
          </p:txBody>
        </p:sp>
      </p:grpSp>
      <p:pic>
        <p:nvPicPr>
          <p:cNvPr id="60" name="Picture 20" descr="Number 0 iceNumber zero icon design 8490224 PNG">
            <a:extLst>
              <a:ext uri="{FF2B5EF4-FFF2-40B4-BE49-F238E27FC236}">
                <a16:creationId xmlns:a16="http://schemas.microsoft.com/office/drawing/2014/main" id="{DE39CBB5-DDF7-8FBB-5A4A-8A2706045F31}"/>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9533" y="3917280"/>
            <a:ext cx="2159266" cy="215926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B8040D6F-1616-9D3B-B6FD-DB7E336B0432}"/>
              </a:ext>
            </a:extLst>
          </p:cNvPr>
          <p:cNvSpPr txBox="1"/>
          <p:nvPr/>
        </p:nvSpPr>
        <p:spPr>
          <a:xfrm>
            <a:off x="2044081" y="4477860"/>
            <a:ext cx="1754000" cy="914400"/>
          </a:xfrm>
          <a:prstGeom prst="rect">
            <a:avLst/>
          </a:prstGeom>
          <a:noFill/>
        </p:spPr>
        <p:txBody>
          <a:bodyPr wrap="none" lIns="0" tIns="0" rIns="0" bIns="0" rtlCol="0">
            <a:noAutofit/>
          </a:bodyPr>
          <a:lstStyle/>
          <a:p>
            <a:pPr>
              <a:defRPr/>
            </a:pPr>
            <a:r>
              <a:rPr lang="en-US" sz="1400">
                <a:solidFill>
                  <a:srgbClr val="000048"/>
                </a:solidFill>
                <a:latin typeface="Arial" panose="020B0604020202020204"/>
              </a:rPr>
              <a:t>Accuracy Improves</a:t>
            </a:r>
          </a:p>
          <a:p>
            <a:pPr>
              <a:defRPr/>
            </a:pPr>
            <a:r>
              <a:rPr lang="en-US" sz="1400">
                <a:solidFill>
                  <a:srgbClr val="000048"/>
                </a:solidFill>
                <a:latin typeface="Arial" panose="020B0604020202020204"/>
              </a:rPr>
              <a:t>With </a:t>
            </a:r>
            <a:r>
              <a:rPr lang="en-US" b="1">
                <a:solidFill>
                  <a:srgbClr val="00B0F0"/>
                </a:solidFill>
                <a:latin typeface="Arial" panose="020B0604020202020204"/>
              </a:rPr>
              <a:t>Zero</a:t>
            </a:r>
            <a:endParaRPr lang="en-US" sz="1400" b="1">
              <a:solidFill>
                <a:srgbClr val="00B0F0"/>
              </a:solidFill>
              <a:latin typeface="Arial" panose="020B0604020202020204"/>
            </a:endParaRPr>
          </a:p>
          <a:p>
            <a:pPr>
              <a:defRPr/>
            </a:pPr>
            <a:r>
              <a:rPr lang="en-US" sz="1400">
                <a:solidFill>
                  <a:srgbClr val="000048"/>
                </a:solidFill>
                <a:latin typeface="Arial" panose="020B0604020202020204"/>
              </a:rPr>
              <a:t>Temperature</a:t>
            </a:r>
          </a:p>
        </p:txBody>
      </p:sp>
      <p:pic>
        <p:nvPicPr>
          <p:cNvPr id="62" name="Picture 2">
            <a:extLst>
              <a:ext uri="{FF2B5EF4-FFF2-40B4-BE49-F238E27FC236}">
                <a16:creationId xmlns:a16="http://schemas.microsoft.com/office/drawing/2014/main" id="{B9AC9CB2-2B30-1F92-D208-4707A5250B16}"/>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colorTemperature colorTemp="5900"/>
                    </a14:imgEffect>
                    <a14:imgEffect>
                      <a14:saturation sat="200000"/>
                    </a14:imgEffect>
                    <a14:imgEffect>
                      <a14:brightnessContrast contrast="20000"/>
                    </a14:imgEffect>
                  </a14:imgLayer>
                </a14:imgProps>
              </a:ext>
              <a:ext uri="{28A0092B-C50C-407E-A947-70E740481C1C}">
                <a14:useLocalDpi xmlns:a14="http://schemas.microsoft.com/office/drawing/2010/main"/>
              </a:ext>
            </a:extLst>
          </a:blip>
          <a:srcRect/>
          <a:stretch/>
        </p:blipFill>
        <p:spPr bwMode="auto">
          <a:xfrm>
            <a:off x="8063413" y="5620870"/>
            <a:ext cx="3289300" cy="642238"/>
          </a:xfrm>
          <a:prstGeom prst="rect">
            <a:avLst/>
          </a:prstGeom>
          <a:noFill/>
          <a:extLst>
            <a:ext uri="{909E8E84-426E-40DD-AFC4-6F175D3DCCD1}">
              <a14:hiddenFill xmlns:a14="http://schemas.microsoft.com/office/drawing/2010/main">
                <a:solidFill>
                  <a:srgbClr val="FFFFFF"/>
                </a:solidFill>
              </a14:hiddenFill>
            </a:ext>
          </a:extLst>
        </p:spPr>
      </p:pic>
      <p:sp>
        <p:nvSpPr>
          <p:cNvPr id="63" name="Right Arrow 62">
            <a:extLst>
              <a:ext uri="{FF2B5EF4-FFF2-40B4-BE49-F238E27FC236}">
                <a16:creationId xmlns:a16="http://schemas.microsoft.com/office/drawing/2014/main" id="{3C1E8B01-D000-32D1-5041-10CD4D0134F4}"/>
              </a:ext>
            </a:extLst>
          </p:cNvPr>
          <p:cNvSpPr/>
          <p:nvPr/>
        </p:nvSpPr>
        <p:spPr>
          <a:xfrm rot="5400000">
            <a:off x="9629941" y="4878596"/>
            <a:ext cx="247839" cy="1157143"/>
          </a:xfrm>
          <a:prstGeom prst="rightArrow">
            <a:avLst>
              <a:gd name="adj1" fmla="val 50000"/>
              <a:gd name="adj2" fmla="val 62963"/>
            </a:avLst>
          </a:prstGeom>
          <a:solidFill>
            <a:srgbClr val="92BBE6">
              <a:lumMod val="40000"/>
              <a:lumOff val="60000"/>
            </a:srgbClr>
          </a:solidFill>
          <a:ln w="12700" cap="flat" cmpd="sng" algn="ctr">
            <a:solidFill>
              <a:srgbClr val="92BBE6">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262319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B440D-83DB-F11F-61A7-09D46FE58D48}"/>
              </a:ext>
            </a:extLst>
          </p:cNvPr>
          <p:cNvSpPr>
            <a:spLocks noGrp="1"/>
          </p:cNvSpPr>
          <p:nvPr>
            <p:ph type="title"/>
          </p:nvPr>
        </p:nvSpPr>
        <p:spPr/>
        <p:txBody>
          <a:bodyPr/>
          <a:lstStyle/>
          <a:p>
            <a:r>
              <a:rPr lang="en-US"/>
              <a:t>Accuracy Improvements</a:t>
            </a:r>
          </a:p>
        </p:txBody>
      </p:sp>
      <p:sp>
        <p:nvSpPr>
          <p:cNvPr id="5" name="Slide Number Placeholder 4">
            <a:extLst>
              <a:ext uri="{FF2B5EF4-FFF2-40B4-BE49-F238E27FC236}">
                <a16:creationId xmlns:a16="http://schemas.microsoft.com/office/drawing/2014/main" id="{F7E7F186-BBF2-D679-1474-0944C020E356}"/>
              </a:ext>
            </a:extLst>
          </p:cNvPr>
          <p:cNvSpPr>
            <a:spLocks noGrp="1"/>
          </p:cNvSpPr>
          <p:nvPr>
            <p:ph type="sldNum" sz="quarter" idx="4"/>
          </p:nvPr>
        </p:nvSpPr>
        <p:spPr/>
        <p:txBody>
          <a:bodyPr/>
          <a:lstStyle/>
          <a:p>
            <a:fld id="{67C3F941-3FEE-EA40-8EAD-E8A0CA148F63}" type="slidenum">
              <a:rPr lang="en-US" smtClean="0"/>
              <a:pPr/>
              <a:t>9</a:t>
            </a:fld>
            <a:endParaRPr lang="en-US"/>
          </a:p>
        </p:txBody>
      </p:sp>
      <p:sp>
        <p:nvSpPr>
          <p:cNvPr id="26" name="Rectangle 25">
            <a:extLst>
              <a:ext uri="{FF2B5EF4-FFF2-40B4-BE49-F238E27FC236}">
                <a16:creationId xmlns:a16="http://schemas.microsoft.com/office/drawing/2014/main" id="{80C03461-53EB-3753-0DE4-4C516B701E23}"/>
              </a:ext>
            </a:extLst>
          </p:cNvPr>
          <p:cNvSpPr/>
          <p:nvPr/>
        </p:nvSpPr>
        <p:spPr>
          <a:xfrm>
            <a:off x="-17246" y="3733728"/>
            <a:ext cx="9314123" cy="1052624"/>
          </a:xfrm>
          <a:prstGeom prst="rect">
            <a:avLst/>
          </a:prstGeom>
          <a:solidFill>
            <a:srgbClr val="92BBE6">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E0758F1D-5A39-7D85-BECF-BFC0F1C77E71}"/>
              </a:ext>
            </a:extLst>
          </p:cNvPr>
          <p:cNvSpPr/>
          <p:nvPr/>
        </p:nvSpPr>
        <p:spPr>
          <a:xfrm>
            <a:off x="0" y="888595"/>
            <a:ext cx="12192000" cy="339549"/>
          </a:xfrm>
          <a:prstGeom prst="rect">
            <a:avLst/>
          </a:prstGeom>
          <a:solidFill>
            <a:srgbClr val="019875">
              <a:alpha val="2205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06E70A9D-632A-5D86-C0A2-74FD68344D02}"/>
              </a:ext>
            </a:extLst>
          </p:cNvPr>
          <p:cNvSpPr/>
          <p:nvPr/>
        </p:nvSpPr>
        <p:spPr>
          <a:xfrm flipV="1">
            <a:off x="0" y="1772053"/>
            <a:ext cx="12192002" cy="359086"/>
          </a:xfrm>
          <a:prstGeom prst="rect">
            <a:avLst/>
          </a:prstGeom>
          <a:solidFill>
            <a:srgbClr val="43434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87A84F6B-C374-14B1-BA2E-41E89D9D33D6}"/>
              </a:ext>
            </a:extLst>
          </p:cNvPr>
          <p:cNvSpPr/>
          <p:nvPr/>
        </p:nvSpPr>
        <p:spPr>
          <a:xfrm>
            <a:off x="0" y="1259535"/>
            <a:ext cx="12192000" cy="618003"/>
          </a:xfrm>
          <a:prstGeom prst="rect">
            <a:avLst/>
          </a:prstGeom>
          <a:solidFill>
            <a:srgbClr val="5D7F72">
              <a:alpha val="3691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BA7B421A-48C1-DBA8-D293-C12DC6FB0E7C}"/>
              </a:ext>
            </a:extLst>
          </p:cNvPr>
          <p:cNvSpPr txBox="1"/>
          <p:nvPr/>
        </p:nvSpPr>
        <p:spPr>
          <a:xfrm>
            <a:off x="1500272" y="1379270"/>
            <a:ext cx="4096512"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Commonly Used Terms in Source systems</a:t>
            </a:r>
          </a:p>
        </p:txBody>
      </p:sp>
      <p:sp>
        <p:nvSpPr>
          <p:cNvPr id="31" name="TextBox 30">
            <a:extLst>
              <a:ext uri="{FF2B5EF4-FFF2-40B4-BE49-F238E27FC236}">
                <a16:creationId xmlns:a16="http://schemas.microsoft.com/office/drawing/2014/main" id="{EFCEA382-F6A9-4719-162C-9560A477AD55}"/>
              </a:ext>
            </a:extLst>
          </p:cNvPr>
          <p:cNvSpPr txBox="1"/>
          <p:nvPr/>
        </p:nvSpPr>
        <p:spPr>
          <a:xfrm>
            <a:off x="5660464" y="1356416"/>
            <a:ext cx="3233928"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Avoid unnecessary additional info</a:t>
            </a:r>
          </a:p>
        </p:txBody>
      </p:sp>
      <p:sp>
        <p:nvSpPr>
          <p:cNvPr id="32" name="Round Same Side Corner Rectangle 31">
            <a:extLst>
              <a:ext uri="{FF2B5EF4-FFF2-40B4-BE49-F238E27FC236}">
                <a16:creationId xmlns:a16="http://schemas.microsoft.com/office/drawing/2014/main" id="{0AA3A954-6ABE-BBA5-9B74-C3259362AFEF}"/>
              </a:ext>
            </a:extLst>
          </p:cNvPr>
          <p:cNvSpPr/>
          <p:nvPr/>
        </p:nvSpPr>
        <p:spPr>
          <a:xfrm rot="5400000">
            <a:off x="630726" y="1100376"/>
            <a:ext cx="309475" cy="1570931"/>
          </a:xfrm>
          <a:prstGeom prst="round2SameRect">
            <a:avLst>
              <a:gd name="adj1" fmla="val 50000"/>
              <a:gd name="adj2" fmla="val 0"/>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49DD4132-1985-D91B-E7E2-ED1DF240DD02}"/>
              </a:ext>
            </a:extLst>
          </p:cNvPr>
          <p:cNvSpPr txBox="1"/>
          <p:nvPr/>
        </p:nvSpPr>
        <p:spPr>
          <a:xfrm>
            <a:off x="118320" y="1749580"/>
            <a:ext cx="1381952" cy="292044"/>
          </a:xfrm>
          <a:prstGeom prst="rect">
            <a:avLst/>
          </a:prstGeom>
          <a:noFill/>
        </p:spPr>
        <p:txBody>
          <a:bodyPr wrap="none" lIns="0" tIns="0" rIns="0" bIns="0" rtlCol="0">
            <a:noAutofit/>
          </a:bodyPr>
          <a:lstStyle/>
          <a:p>
            <a:pPr>
              <a:defRPr/>
            </a:pPr>
            <a:r>
              <a:rPr lang="en-US" sz="1600">
                <a:solidFill>
                  <a:srgbClr val="FFFFFF"/>
                </a:solidFill>
                <a:latin typeface="Arial" panose="020B0604020202020204"/>
              </a:rPr>
              <a:t>Prompting</a:t>
            </a:r>
          </a:p>
        </p:txBody>
      </p:sp>
      <p:pic>
        <p:nvPicPr>
          <p:cNvPr id="34" name="Picture 12" descr="167 Command 3D Illustrations - Free in PNG, BLEND, FBX, glTF | IconScout">
            <a:extLst>
              <a:ext uri="{FF2B5EF4-FFF2-40B4-BE49-F238E27FC236}">
                <a16:creationId xmlns:a16="http://schemas.microsoft.com/office/drawing/2014/main" id="{9A7C2E9B-BF31-BE2E-D06B-6E9034A94BA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06383" y="927755"/>
            <a:ext cx="658784" cy="6587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62BC1C7A-8705-5ADA-A4CC-D144C0900591}"/>
              </a:ext>
            </a:extLst>
          </p:cNvPr>
          <p:cNvCxnSpPr>
            <a:cxnSpLocks/>
          </p:cNvCxnSpPr>
          <p:nvPr/>
        </p:nvCxnSpPr>
        <p:spPr>
          <a:xfrm>
            <a:off x="5539135" y="1332811"/>
            <a:ext cx="0" cy="350782"/>
          </a:xfrm>
          <a:prstGeom prst="line">
            <a:avLst/>
          </a:prstGeom>
          <a:noFill/>
          <a:ln w="12700" cap="flat" cmpd="sng" algn="ctr">
            <a:solidFill>
              <a:srgbClr val="FFFFFF">
                <a:lumMod val="65000"/>
              </a:srgbClr>
            </a:solidFill>
            <a:prstDash val="solid"/>
            <a:miter lim="800000"/>
          </a:ln>
          <a:effectLst/>
        </p:spPr>
      </p:cxnSp>
      <p:sp>
        <p:nvSpPr>
          <p:cNvPr id="36" name="TextBox 35">
            <a:extLst>
              <a:ext uri="{FF2B5EF4-FFF2-40B4-BE49-F238E27FC236}">
                <a16:creationId xmlns:a16="http://schemas.microsoft.com/office/drawing/2014/main" id="{7E2695C0-6038-0E72-0DEC-5254E76135D5}"/>
              </a:ext>
            </a:extLst>
          </p:cNvPr>
          <p:cNvSpPr txBox="1"/>
          <p:nvPr/>
        </p:nvSpPr>
        <p:spPr>
          <a:xfrm>
            <a:off x="192939" y="2258002"/>
            <a:ext cx="4223521" cy="303572"/>
          </a:xfrm>
          <a:prstGeom prst="rect">
            <a:avLst/>
          </a:prstGeom>
          <a:noFill/>
        </p:spPr>
        <p:txBody>
          <a:bodyPr wrap="none" lIns="0" tIns="0" rIns="0" bIns="0" rtlCol="0">
            <a:noAutofit/>
          </a:bodyPr>
          <a:lstStyle/>
          <a:p>
            <a:pPr>
              <a:defRPr/>
            </a:pPr>
            <a:r>
              <a:rPr lang="en-US" sz="1400" b="1">
                <a:solidFill>
                  <a:srgbClr val="00B050"/>
                </a:solidFill>
                <a:latin typeface="Arial" panose="020B0604020202020204"/>
              </a:rPr>
              <a:t>Please explain screensaver functionality?</a:t>
            </a:r>
          </a:p>
        </p:txBody>
      </p:sp>
      <p:sp>
        <p:nvSpPr>
          <p:cNvPr id="37" name="TextBox 36">
            <a:extLst>
              <a:ext uri="{FF2B5EF4-FFF2-40B4-BE49-F238E27FC236}">
                <a16:creationId xmlns:a16="http://schemas.microsoft.com/office/drawing/2014/main" id="{89C983F2-6033-5CF2-E2C0-2214F93A5F51}"/>
              </a:ext>
            </a:extLst>
          </p:cNvPr>
          <p:cNvSpPr txBox="1"/>
          <p:nvPr/>
        </p:nvSpPr>
        <p:spPr>
          <a:xfrm>
            <a:off x="228093" y="3858454"/>
            <a:ext cx="5144796" cy="303572"/>
          </a:xfrm>
          <a:prstGeom prst="rect">
            <a:avLst/>
          </a:prstGeom>
          <a:noFill/>
        </p:spPr>
        <p:txBody>
          <a:bodyPr wrap="none" lIns="0" tIns="0" rIns="0" bIns="0" rtlCol="0">
            <a:noAutofit/>
          </a:bodyPr>
          <a:lstStyle>
            <a:defPPr>
              <a:defRPr lang="en-US"/>
            </a:defPPr>
            <a:lvl1pPr>
              <a:defRPr sz="1400" b="1">
                <a:solidFill>
                  <a:schemeClr val="accent6">
                    <a:lumMod val="50000"/>
                  </a:schemeClr>
                </a:solidFill>
              </a:defRPr>
            </a:lvl1pPr>
          </a:lstStyle>
          <a:p>
            <a:pPr>
              <a:defRPr/>
            </a:pPr>
            <a:r>
              <a:rPr lang="en-US">
                <a:solidFill>
                  <a:srgbClr val="92BBE6">
                    <a:lumMod val="75000"/>
                  </a:srgbClr>
                </a:solidFill>
                <a:latin typeface="Arial" panose="020B0604020202020204"/>
              </a:rPr>
              <a:t>Please explain animation that comes in screen when idle?</a:t>
            </a:r>
          </a:p>
        </p:txBody>
      </p:sp>
      <p:cxnSp>
        <p:nvCxnSpPr>
          <p:cNvPr id="38" name="Straight Connector 37">
            <a:extLst>
              <a:ext uri="{FF2B5EF4-FFF2-40B4-BE49-F238E27FC236}">
                <a16:creationId xmlns:a16="http://schemas.microsoft.com/office/drawing/2014/main" id="{74B94184-07B5-D351-5CB6-FFC38C9477A0}"/>
              </a:ext>
            </a:extLst>
          </p:cNvPr>
          <p:cNvCxnSpPr>
            <a:cxnSpLocks/>
          </p:cNvCxnSpPr>
          <p:nvPr/>
        </p:nvCxnSpPr>
        <p:spPr>
          <a:xfrm>
            <a:off x="8931863" y="1332060"/>
            <a:ext cx="0" cy="350782"/>
          </a:xfrm>
          <a:prstGeom prst="line">
            <a:avLst/>
          </a:prstGeom>
          <a:noFill/>
          <a:ln w="12700" cap="flat" cmpd="sng" algn="ctr">
            <a:solidFill>
              <a:srgbClr val="FFFFFF">
                <a:lumMod val="65000"/>
              </a:srgbClr>
            </a:solidFill>
            <a:prstDash val="solid"/>
            <a:miter lim="800000"/>
          </a:ln>
          <a:effectLst/>
        </p:spPr>
      </p:cxnSp>
      <p:sp>
        <p:nvSpPr>
          <p:cNvPr id="39" name="TextBox 38">
            <a:extLst>
              <a:ext uri="{FF2B5EF4-FFF2-40B4-BE49-F238E27FC236}">
                <a16:creationId xmlns:a16="http://schemas.microsoft.com/office/drawing/2014/main" id="{F3894958-0CFB-656D-58CF-3F791C3EC1BA}"/>
              </a:ext>
            </a:extLst>
          </p:cNvPr>
          <p:cNvSpPr txBox="1"/>
          <p:nvPr/>
        </p:nvSpPr>
        <p:spPr>
          <a:xfrm>
            <a:off x="9038526" y="1368828"/>
            <a:ext cx="1347871" cy="303572"/>
          </a:xfrm>
          <a:prstGeom prst="rect">
            <a:avLst/>
          </a:prstGeom>
          <a:noFill/>
        </p:spPr>
        <p:txBody>
          <a:bodyPr wrap="none" lIns="0" tIns="0" rIns="0" bIns="0" rtlCol="0">
            <a:noAutofit/>
          </a:bodyPr>
          <a:lstStyle/>
          <a:p>
            <a:pPr>
              <a:defRPr/>
            </a:pPr>
            <a:r>
              <a:rPr lang="en-US" sz="1600">
                <a:solidFill>
                  <a:srgbClr val="000048"/>
                </a:solidFill>
                <a:latin typeface="Arial" panose="020B0604020202020204"/>
              </a:rPr>
              <a:t>Templates</a:t>
            </a:r>
          </a:p>
        </p:txBody>
      </p:sp>
      <p:sp>
        <p:nvSpPr>
          <p:cNvPr id="40" name="TextBox 39">
            <a:extLst>
              <a:ext uri="{FF2B5EF4-FFF2-40B4-BE49-F238E27FC236}">
                <a16:creationId xmlns:a16="http://schemas.microsoft.com/office/drawing/2014/main" id="{FD0F83D0-9381-2C27-44B2-F8C0A1EA113C}"/>
              </a:ext>
            </a:extLst>
          </p:cNvPr>
          <p:cNvSpPr txBox="1"/>
          <p:nvPr/>
        </p:nvSpPr>
        <p:spPr>
          <a:xfrm>
            <a:off x="153953" y="4094598"/>
            <a:ext cx="4886166" cy="646331"/>
          </a:xfrm>
          <a:prstGeom prst="rect">
            <a:avLst/>
          </a:prstGeom>
          <a:noFill/>
        </p:spPr>
        <p:txBody>
          <a:bodyPr wrap="square">
            <a:spAutoFit/>
          </a:bodyPr>
          <a:lstStyle>
            <a:defPPr>
              <a:defRPr lang="en-US"/>
            </a:defPPr>
            <a:lvl1pPr>
              <a:defRPr sz="1200" i="1"/>
            </a:lvl1pPr>
          </a:lstStyle>
          <a:p>
            <a:pPr>
              <a:defRPr/>
            </a:pPr>
            <a:r>
              <a:rPr lang="en-US">
                <a:solidFill>
                  <a:srgbClr val="000048"/>
                </a:solidFill>
                <a:latin typeface="Arial" panose="020B0604020202020204"/>
              </a:rPr>
              <a:t>The question you're asking about the animation that appears on the screen when idle is a bit ambiguous. To give you a clear answer, I need more information.  …</a:t>
            </a:r>
          </a:p>
        </p:txBody>
      </p:sp>
      <p:sp>
        <p:nvSpPr>
          <p:cNvPr id="41" name="TextBox 40">
            <a:extLst>
              <a:ext uri="{FF2B5EF4-FFF2-40B4-BE49-F238E27FC236}">
                <a16:creationId xmlns:a16="http://schemas.microsoft.com/office/drawing/2014/main" id="{9A3B15B9-02A0-5584-204F-4E8CE9B4AC36}"/>
              </a:ext>
            </a:extLst>
          </p:cNvPr>
          <p:cNvSpPr txBox="1"/>
          <p:nvPr/>
        </p:nvSpPr>
        <p:spPr>
          <a:xfrm>
            <a:off x="118320" y="2615414"/>
            <a:ext cx="5144796" cy="1015663"/>
          </a:xfrm>
          <a:prstGeom prst="rect">
            <a:avLst/>
          </a:prstGeom>
          <a:noFill/>
        </p:spPr>
        <p:txBody>
          <a:bodyPr wrap="square">
            <a:spAutoFit/>
          </a:bodyPr>
          <a:lstStyle>
            <a:defPPr>
              <a:defRPr lang="en-US"/>
            </a:defPPr>
            <a:lvl1pPr>
              <a:defRPr sz="1400" i="1"/>
            </a:lvl1pPr>
          </a:lstStyle>
          <a:p>
            <a:pPr>
              <a:defRPr/>
            </a:pPr>
            <a:r>
              <a:rPr lang="en-US" sz="1200">
                <a:solidFill>
                  <a:srgbClr val="000048"/>
                </a:solidFill>
                <a:latin typeface="Arial" panose="020B0604020202020204"/>
              </a:rPr>
              <a:t>The screensaver functionality is designed to prevent screen burn-in on TVs by ensuring that all pixels on the screen change at least every 15 minutes. This is a global requirement for all platforms, including </a:t>
            </a:r>
            <a:r>
              <a:rPr lang="en-US" sz="1200" err="1">
                <a:solidFill>
                  <a:srgbClr val="000048"/>
                </a:solidFill>
                <a:latin typeface="Arial" panose="020B0604020202020204"/>
              </a:rPr>
              <a:t>WebPlex</a:t>
            </a:r>
            <a:r>
              <a:rPr lang="en-US" sz="1200">
                <a:solidFill>
                  <a:srgbClr val="000048"/>
                </a:solidFill>
                <a:latin typeface="Arial" panose="020B0604020202020204"/>
              </a:rPr>
              <a:t>, </a:t>
            </a:r>
            <a:r>
              <a:rPr lang="en-US" sz="1200" err="1">
                <a:solidFill>
                  <a:srgbClr val="000048"/>
                </a:solidFill>
                <a:latin typeface="Arial" panose="020B0604020202020204"/>
              </a:rPr>
              <a:t>PlayPlex</a:t>
            </a:r>
            <a:r>
              <a:rPr lang="en-US" sz="1200">
                <a:solidFill>
                  <a:srgbClr val="000048"/>
                </a:solidFill>
                <a:latin typeface="Arial" panose="020B0604020202020204"/>
              </a:rPr>
              <a:t>+, and CTV. Here's a breakdown of the screensaver functionality based on the provided context:  ……</a:t>
            </a:r>
          </a:p>
        </p:txBody>
      </p:sp>
      <p:sp>
        <p:nvSpPr>
          <p:cNvPr id="42" name="TextBox 41">
            <a:extLst>
              <a:ext uri="{FF2B5EF4-FFF2-40B4-BE49-F238E27FC236}">
                <a16:creationId xmlns:a16="http://schemas.microsoft.com/office/drawing/2014/main" id="{BFF35232-A788-432A-674A-B5F9ED3D4E7A}"/>
              </a:ext>
            </a:extLst>
          </p:cNvPr>
          <p:cNvSpPr txBox="1"/>
          <p:nvPr/>
        </p:nvSpPr>
        <p:spPr>
          <a:xfrm>
            <a:off x="226656" y="4889003"/>
            <a:ext cx="5310564" cy="830997"/>
          </a:xfrm>
          <a:prstGeom prst="rect">
            <a:avLst/>
          </a:prstGeom>
          <a:noFill/>
        </p:spPr>
        <p:txBody>
          <a:bodyPr wrap="square" lIns="0" tIns="0" rIns="0" bIns="0" rtlCol="0">
            <a:noAutofit/>
          </a:bodyPr>
          <a:lstStyle>
            <a:defPPr>
              <a:defRPr lang="en-US"/>
            </a:defPPr>
            <a:lvl1pPr>
              <a:defRPr sz="1400" b="1">
                <a:solidFill>
                  <a:schemeClr val="accent6">
                    <a:lumMod val="50000"/>
                  </a:schemeClr>
                </a:solidFill>
              </a:defRPr>
            </a:lvl1pPr>
          </a:lstStyle>
          <a:p>
            <a:pPr>
              <a:defRPr/>
            </a:pPr>
            <a:r>
              <a:rPr lang="en-US">
                <a:solidFill>
                  <a:srgbClr val="26EFE9">
                    <a:lumMod val="50000"/>
                  </a:srgbClr>
                </a:solidFill>
                <a:latin typeface="Arial" panose="020B0604020202020204"/>
              </a:rPr>
              <a:t>Please explain screensaver functionality </a:t>
            </a:r>
            <a:r>
              <a:rPr lang="en-US">
                <a:solidFill>
                  <a:srgbClr val="00B0F0"/>
                </a:solidFill>
                <a:latin typeface="Arial" panose="020B0604020202020204"/>
              </a:rPr>
              <a:t>which comes when user do not do any navigation for 15 minutes on any screen, when video is not playing?</a:t>
            </a:r>
          </a:p>
        </p:txBody>
      </p:sp>
      <p:sp>
        <p:nvSpPr>
          <p:cNvPr id="43" name="TextBox 42">
            <a:extLst>
              <a:ext uri="{FF2B5EF4-FFF2-40B4-BE49-F238E27FC236}">
                <a16:creationId xmlns:a16="http://schemas.microsoft.com/office/drawing/2014/main" id="{38D980BA-46A7-9510-03FC-25BCF8078CE8}"/>
              </a:ext>
            </a:extLst>
          </p:cNvPr>
          <p:cNvSpPr txBox="1"/>
          <p:nvPr/>
        </p:nvSpPr>
        <p:spPr>
          <a:xfrm>
            <a:off x="153953" y="5565250"/>
            <a:ext cx="5506511" cy="646331"/>
          </a:xfrm>
          <a:prstGeom prst="rect">
            <a:avLst/>
          </a:prstGeom>
          <a:noFill/>
        </p:spPr>
        <p:txBody>
          <a:bodyPr wrap="square">
            <a:spAutoFit/>
          </a:bodyPr>
          <a:lstStyle>
            <a:defPPr>
              <a:defRPr lang="en-US"/>
            </a:defPPr>
            <a:lvl1pPr>
              <a:defRPr sz="1200" i="1"/>
            </a:lvl1pPr>
          </a:lstStyle>
          <a:p>
            <a:pPr>
              <a:defRPr/>
            </a:pPr>
            <a:r>
              <a:rPr lang="en-US">
                <a:solidFill>
                  <a:srgbClr val="000048"/>
                </a:solidFill>
                <a:latin typeface="Arial" panose="020B0604020202020204"/>
              </a:rPr>
              <a:t>The question you're asking about screensaver functionality is not directly addressed in the provided context. However, based on the information provided, I can infer the following: … </a:t>
            </a:r>
            <a:r>
              <a:rPr lang="en-US">
                <a:solidFill>
                  <a:srgbClr val="0070C0"/>
                </a:solidFill>
                <a:latin typeface="Arial" panose="020B0604020202020204"/>
              </a:rPr>
              <a:t>(Guess work based on public info)</a:t>
            </a:r>
            <a:r>
              <a:rPr lang="en-US">
                <a:solidFill>
                  <a:srgbClr val="000048"/>
                </a:solidFill>
                <a:latin typeface="Arial" panose="020B0604020202020204"/>
              </a:rPr>
              <a:t>…</a:t>
            </a:r>
          </a:p>
        </p:txBody>
      </p:sp>
      <p:pic>
        <p:nvPicPr>
          <p:cNvPr id="44" name="Picture 43">
            <a:extLst>
              <a:ext uri="{FF2B5EF4-FFF2-40B4-BE49-F238E27FC236}">
                <a16:creationId xmlns:a16="http://schemas.microsoft.com/office/drawing/2014/main" id="{8044CE8B-F844-2315-897A-04E17A50094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76557" y="2289129"/>
            <a:ext cx="6624083" cy="1685917"/>
          </a:xfrm>
          <a:prstGeom prst="rect">
            <a:avLst/>
          </a:prstGeom>
        </p:spPr>
      </p:pic>
      <p:pic>
        <p:nvPicPr>
          <p:cNvPr id="45" name="Picture 44">
            <a:extLst>
              <a:ext uri="{FF2B5EF4-FFF2-40B4-BE49-F238E27FC236}">
                <a16:creationId xmlns:a16="http://schemas.microsoft.com/office/drawing/2014/main" id="{223FB9D5-8408-1C56-38C9-35EF77E7DD5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r="7659" b="43950"/>
          <a:stretch/>
        </p:blipFill>
        <p:spPr>
          <a:xfrm>
            <a:off x="5969029" y="3987329"/>
            <a:ext cx="5839861" cy="2371587"/>
          </a:xfrm>
          <a:prstGeom prst="rect">
            <a:avLst/>
          </a:prstGeom>
        </p:spPr>
      </p:pic>
    </p:spTree>
    <p:extLst>
      <p:ext uri="{BB962C8B-B14F-4D97-AF65-F5344CB8AC3E}">
        <p14:creationId xmlns:p14="http://schemas.microsoft.com/office/powerpoint/2010/main" val="2090976179"/>
      </p:ext>
    </p:extLst>
  </p:cSld>
  <p:clrMapOvr>
    <a:masterClrMapping/>
  </p:clrMapOvr>
</p:sld>
</file>

<file path=ppt/theme/theme1.xml><?xml version="1.0" encoding="utf-8"?>
<a:theme xmlns:a="http://schemas.openxmlformats.org/drawingml/2006/main" name="Office Theme">
  <a:themeElements>
    <a:clrScheme name="Custom 6">
      <a:dk1>
        <a:srgbClr val="000A3C"/>
      </a:dk1>
      <a:lt1>
        <a:srgbClr val="005FFF"/>
      </a:lt1>
      <a:dk2>
        <a:srgbClr val="FFFFFF"/>
      </a:dk2>
      <a:lt2>
        <a:srgbClr val="C2BFC1"/>
      </a:lt2>
      <a:accent1>
        <a:srgbClr val="005EFF"/>
      </a:accent1>
      <a:accent2>
        <a:srgbClr val="98BFFF"/>
      </a:accent2>
      <a:accent3>
        <a:srgbClr val="C1BEC1"/>
      </a:accent3>
      <a:accent4>
        <a:srgbClr val="FF008A"/>
      </a:accent4>
      <a:accent5>
        <a:srgbClr val="FFD300"/>
      </a:accent5>
      <a:accent6>
        <a:srgbClr val="02D0E5"/>
      </a:accent6>
      <a:hlink>
        <a:srgbClr val="0F5EFF"/>
      </a:hlink>
      <a:folHlink>
        <a:srgbClr val="FFFF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80000"/>
          </a:lnSpc>
          <a:defRPr sz="1200" dirty="0" smtClean="0">
            <a:solidFill>
              <a:schemeClr val="tx2"/>
            </a:solidFill>
            <a:latin typeface="Peak Sans Regular" pitchFamily="2" charset="77"/>
          </a:defRPr>
        </a:defPPr>
      </a:lstStyle>
    </a:txDef>
  </a:objectDefaults>
  <a:extraClrSchemeLst/>
  <a:extLst>
    <a:ext uri="{05A4C25C-085E-4340-85A3-A5531E510DB2}">
      <thm15:themeFamily xmlns:thm15="http://schemas.microsoft.com/office/thememl/2012/main" name="PowerpointTemplate_Peak_02112022" id="{F8DFF028-A0BC-4D40-A672-CA729D29690E}" vid="{072AB6AF-37FE-E848-8CE2-F8CB900AB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29afd16-d26e-42ea-9c0a-f38f458ea8f1">
      <Terms xmlns="http://schemas.microsoft.com/office/infopath/2007/PartnerControls"/>
    </lcf76f155ced4ddcb4097134ff3c332f>
    <TaxCatchAll xmlns="6e234799-ac01-4657-8f23-44563044a3b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0EC0C5F554714E8C1C02A63B20658C" ma:contentTypeVersion="17" ma:contentTypeDescription="Create a new document." ma:contentTypeScope="" ma:versionID="ffae00a0f9d6bd0b661f698014dd7042">
  <xsd:schema xmlns:xsd="http://www.w3.org/2001/XMLSchema" xmlns:xs="http://www.w3.org/2001/XMLSchema" xmlns:p="http://schemas.microsoft.com/office/2006/metadata/properties" xmlns:ns2="b29afd16-d26e-42ea-9c0a-f38f458ea8f1" xmlns:ns3="6e234799-ac01-4657-8f23-44563044a3bf" targetNamespace="http://schemas.microsoft.com/office/2006/metadata/properties" ma:root="true" ma:fieldsID="3f859e304b8964d8558e373ca1c3d82c" ns2:_="" ns3:_="">
    <xsd:import namespace="b29afd16-d26e-42ea-9c0a-f38f458ea8f1"/>
    <xsd:import namespace="6e234799-ac01-4657-8f23-44563044a3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ObjectDetectorVersions" minOccurs="0"/>
                <xsd:element ref="ns2:MediaLengthInSecond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9afd16-d26e-42ea-9c0a-f38f458ea8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16701ce-3ea1-432e-85ad-c6c59ad5edce" ma:termSetId="09814cd3-568e-fe90-9814-8d621ff8fb84" ma:anchorId="fba54fb3-c3e1-fe81-a776-ca4b69148c4d" ma:open="true" ma:isKeyword="false">
      <xsd:complexType>
        <xsd:sequence>
          <xsd:element ref="pc:Terms" minOccurs="0" maxOccurs="1"/>
        </xsd:sequence>
      </xsd:complex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e234799-ac01-4657-8f23-44563044a3b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c549a51-503f-459f-9934-7fefd3e84522}" ma:internalName="TaxCatchAll" ma:showField="CatchAllData" ma:web="6e234799-ac01-4657-8f23-44563044a3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64CBE0-EA4F-44A1-AD57-2D28EABACEF0}">
  <ds:schemaRefs>
    <ds:schemaRef ds:uri="http://www.w3.org/XML/1998/namespace"/>
    <ds:schemaRef ds:uri="http://schemas.microsoft.com/office/2006/metadata/properties"/>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6e234799-ac01-4657-8f23-44563044a3bf"/>
    <ds:schemaRef ds:uri="b29afd16-d26e-42ea-9c0a-f38f458ea8f1"/>
    <ds:schemaRef ds:uri="http://purl.org/dc/dcmitype/"/>
  </ds:schemaRefs>
</ds:datastoreItem>
</file>

<file path=customXml/itemProps2.xml><?xml version="1.0" encoding="utf-8"?>
<ds:datastoreItem xmlns:ds="http://schemas.openxmlformats.org/officeDocument/2006/customXml" ds:itemID="{CCC569A8-37C9-456B-B67A-2A65205F673C}">
  <ds:schemaRefs>
    <ds:schemaRef ds:uri="6e234799-ac01-4657-8f23-44563044a3bf"/>
    <ds:schemaRef ds:uri="b29afd16-d26e-42ea-9c0a-f38f458ea8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20D5797-055D-4270-BFA4-782F49E38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TotalTime>
  <Words>2465</Words>
  <Application>Microsoft Macintosh PowerPoint</Application>
  <PresentationFormat>Widescreen</PresentationFormat>
  <Paragraphs>315</Paragraphs>
  <Slides>24</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Arial</vt:lpstr>
      <vt:lpstr>Calibri</vt:lpstr>
      <vt:lpstr>Century Gothic</vt:lpstr>
      <vt:lpstr>Courier New</vt:lpstr>
      <vt:lpstr>Impact</vt:lpstr>
      <vt:lpstr>Inter</vt:lpstr>
      <vt:lpstr>Lato</vt:lpstr>
      <vt:lpstr>Peak Sans Bold</vt:lpstr>
      <vt:lpstr>Peak Sans Regular</vt:lpstr>
      <vt:lpstr>Segoe UI</vt:lpstr>
      <vt:lpstr>STIXGeneral-Regular</vt:lpstr>
      <vt:lpstr>Tahoma</vt:lpstr>
      <vt:lpstr>Wingdings</vt:lpstr>
      <vt:lpstr>Office Theme</vt:lpstr>
      <vt:lpstr>ENTERPRISE VIRTUAL ASSISTANT</vt:lpstr>
      <vt:lpstr>EMBRASING GENERATIVE AI FOR ENTERPRISE</vt:lpstr>
      <vt:lpstr>PowerPoint Presentation</vt:lpstr>
      <vt:lpstr>QE TO ENGINEERING TEAM SCOPE EXPANSION</vt:lpstr>
      <vt:lpstr>FEATURES &amp; LIMITATION</vt:lpstr>
      <vt:lpstr>DEMO</vt:lpstr>
      <vt:lpstr>Constraints - Accuracy Improvements</vt:lpstr>
      <vt:lpstr>Accuracy Improvements</vt:lpstr>
      <vt:lpstr>Accuracy Improvements</vt:lpstr>
      <vt:lpstr>Accuracy Improvements</vt:lpstr>
      <vt:lpstr>Accuracy Improvements</vt:lpstr>
      <vt:lpstr>NEXT STEPS</vt:lpstr>
      <vt:lpstr>Q&amp;A</vt:lpstr>
      <vt:lpstr>PowerPoint Presentation</vt:lpstr>
      <vt:lpstr>APPENDIX</vt:lpstr>
      <vt:lpstr>DEMO - FEATURES</vt:lpstr>
      <vt:lpstr>DEMO - FEATURES</vt:lpstr>
      <vt:lpstr>DEMO - FEATURES</vt:lpstr>
      <vt:lpstr>DEMO - FEATURES</vt:lpstr>
      <vt:lpstr>DEMO - FEATURES</vt:lpstr>
      <vt:lpstr>DEMO – LIMITATION &amp; WORKAROUNDS</vt:lpstr>
      <vt:lpstr>DEMO – LIMITATION &amp; WORKAROUNDS</vt:lpstr>
      <vt:lpstr>DEMO – LIMITATION &amp; WORKAROUNDS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dc:title>
  <dc:creator>Slater, Jamie</dc:creator>
  <cp:lastModifiedBy>Alpin, Rostislav</cp:lastModifiedBy>
  <cp:revision>2</cp:revision>
  <cp:lastPrinted>2022-02-04T21:26:33Z</cp:lastPrinted>
  <dcterms:created xsi:type="dcterms:W3CDTF">2023-02-06T19:29:04Z</dcterms:created>
  <dcterms:modified xsi:type="dcterms:W3CDTF">2025-05-21T21:52:42Z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0x010100BD0EC0C5F554714E8C1C02A63B20658C</vt:lpwstr>
  </property>
  <property fmtid="{D5CDD505-2E9C-101B-9397-08002B2CF9AE}" pid="3" name="MediaServiceImageTags">
    <vt:lpwstr/>
  </property>
</Properties>
</file>